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5" r:id="rId2"/>
  </p:sldMasterIdLst>
  <p:notesMasterIdLst>
    <p:notesMasterId r:id="rId24"/>
  </p:notesMasterIdLst>
  <p:handoutMasterIdLst>
    <p:handoutMasterId r:id="rId25"/>
  </p:handoutMasterIdLst>
  <p:sldIdLst>
    <p:sldId id="474" r:id="rId3"/>
    <p:sldId id="478" r:id="rId4"/>
    <p:sldId id="496" r:id="rId5"/>
    <p:sldId id="479" r:id="rId6"/>
    <p:sldId id="488" r:id="rId7"/>
    <p:sldId id="480" r:id="rId8"/>
    <p:sldId id="489" r:id="rId9"/>
    <p:sldId id="490" r:id="rId10"/>
    <p:sldId id="491" r:id="rId11"/>
    <p:sldId id="481" r:id="rId12"/>
    <p:sldId id="492" r:id="rId13"/>
    <p:sldId id="482" r:id="rId14"/>
    <p:sldId id="493" r:id="rId15"/>
    <p:sldId id="494" r:id="rId16"/>
    <p:sldId id="495" r:id="rId17"/>
    <p:sldId id="487" r:id="rId18"/>
    <p:sldId id="483" r:id="rId19"/>
    <p:sldId id="484" r:id="rId20"/>
    <p:sldId id="485" r:id="rId21"/>
    <p:sldId id="497" r:id="rId22"/>
    <p:sldId id="476" r:id="rId2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 Demint" initials="add" lastIdx="1" clrIdx="0">
    <p:extLst>
      <p:ext uri="{19B8F6BF-5375-455C-9EA6-DF929625EA0E}">
        <p15:presenceInfo xmlns:p15="http://schemas.microsoft.com/office/powerpoint/2012/main" userId="Ann Demin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615" autoAdjust="0"/>
    <p:restoredTop sz="95652" autoAdjust="0"/>
  </p:normalViewPr>
  <p:slideViewPr>
    <p:cSldViewPr snapToGrid="0">
      <p:cViewPr varScale="1">
        <p:scale>
          <a:sx n="81" d="100"/>
          <a:sy n="81" d="100"/>
        </p:scale>
        <p:origin x="974"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3038649"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72707" name="Rectangle 3"/>
          <p:cNvSpPr>
            <a:spLocks noGrp="1" noChangeArrowheads="1"/>
          </p:cNvSpPr>
          <p:nvPr>
            <p:ph type="dt" sz="quarter" idx="1"/>
          </p:nvPr>
        </p:nvSpPr>
        <p:spPr bwMode="auto">
          <a:xfrm>
            <a:off x="3970134" y="0"/>
            <a:ext cx="303864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72708" name="Rectangle 4"/>
          <p:cNvSpPr>
            <a:spLocks noGrp="1" noChangeArrowheads="1"/>
          </p:cNvSpPr>
          <p:nvPr>
            <p:ph type="ftr" sz="quarter" idx="2"/>
          </p:nvPr>
        </p:nvSpPr>
        <p:spPr bwMode="auto">
          <a:xfrm>
            <a:off x="0" y="8829675"/>
            <a:ext cx="3038649"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72709" name="Rectangle 5"/>
          <p:cNvSpPr>
            <a:spLocks noGrp="1" noChangeArrowheads="1"/>
          </p:cNvSpPr>
          <p:nvPr>
            <p:ph type="sldNum" sz="quarter" idx="3"/>
          </p:nvPr>
        </p:nvSpPr>
        <p:spPr bwMode="auto">
          <a:xfrm>
            <a:off x="3970134" y="8829675"/>
            <a:ext cx="3038648"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C1FD27B8-F279-42F8-B1A1-5925488BC63B}" type="slidenum">
              <a:rPr lang="en-US"/>
              <a:pPr>
                <a:defRPr/>
              </a:pPr>
              <a:t>‹#›</a:t>
            </a:fld>
            <a:endParaRPr lang="en-US"/>
          </a:p>
        </p:txBody>
      </p:sp>
    </p:spTree>
    <p:extLst>
      <p:ext uri="{BB962C8B-B14F-4D97-AF65-F5344CB8AC3E}">
        <p14:creationId xmlns:p14="http://schemas.microsoft.com/office/powerpoint/2010/main" val="198876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3038649"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150531" name="Rectangle 3"/>
          <p:cNvSpPr>
            <a:spLocks noGrp="1" noChangeArrowheads="1"/>
          </p:cNvSpPr>
          <p:nvPr>
            <p:ph type="dt" idx="1"/>
          </p:nvPr>
        </p:nvSpPr>
        <p:spPr bwMode="auto">
          <a:xfrm>
            <a:off x="3970134" y="0"/>
            <a:ext cx="3038648"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50533" name="Rectangle 5"/>
          <p:cNvSpPr>
            <a:spLocks noGrp="1" noChangeArrowheads="1"/>
          </p:cNvSpPr>
          <p:nvPr>
            <p:ph type="body" sz="quarter" idx="3"/>
          </p:nvPr>
        </p:nvSpPr>
        <p:spPr bwMode="auto">
          <a:xfrm>
            <a:off x="701849" y="4416426"/>
            <a:ext cx="5606703"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0534" name="Rectangle 6"/>
          <p:cNvSpPr>
            <a:spLocks noGrp="1" noChangeArrowheads="1"/>
          </p:cNvSpPr>
          <p:nvPr>
            <p:ph type="ftr" sz="quarter" idx="4"/>
          </p:nvPr>
        </p:nvSpPr>
        <p:spPr bwMode="auto">
          <a:xfrm>
            <a:off x="0" y="8829675"/>
            <a:ext cx="3038649"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150535" name="Rectangle 7"/>
          <p:cNvSpPr>
            <a:spLocks noGrp="1" noChangeArrowheads="1"/>
          </p:cNvSpPr>
          <p:nvPr>
            <p:ph type="sldNum" sz="quarter" idx="5"/>
          </p:nvPr>
        </p:nvSpPr>
        <p:spPr bwMode="auto">
          <a:xfrm>
            <a:off x="3970134" y="8829675"/>
            <a:ext cx="3038648"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EEE02E18-6F98-44D6-8CAF-EEBF8BFA95D1}" type="slidenum">
              <a:rPr lang="en-US"/>
              <a:pPr>
                <a:defRPr/>
              </a:pPr>
              <a:t>‹#›</a:t>
            </a:fld>
            <a:endParaRPr lang="en-US"/>
          </a:p>
        </p:txBody>
      </p:sp>
    </p:spTree>
    <p:extLst>
      <p:ext uri="{BB962C8B-B14F-4D97-AF65-F5344CB8AC3E}">
        <p14:creationId xmlns:p14="http://schemas.microsoft.com/office/powerpoint/2010/main" val="4175618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Arial Black – 36 Point</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First Level – 24 Point, Arial Bold</a:t>
            </a:r>
          </a:p>
          <a:p>
            <a:pPr lvl="1"/>
            <a:r>
              <a:rPr lang="en-US" altLang="en-US" smtClean="0"/>
              <a:t>Second level – 20 Point, Arial Bold</a:t>
            </a:r>
          </a:p>
          <a:p>
            <a:pPr lvl="2"/>
            <a:r>
              <a:rPr lang="en-US" altLang="en-US" smtClean="0"/>
              <a:t>Third level – 18 Point, Arial Bold</a:t>
            </a:r>
          </a:p>
          <a:p>
            <a:pPr lvl="3"/>
            <a:r>
              <a:rPr lang="en-US" altLang="en-US" smtClean="0"/>
              <a:t>Fourth level – 16 Point, Arial Bold</a:t>
            </a:r>
          </a:p>
          <a:p>
            <a:pPr lvl="4"/>
            <a:r>
              <a:rPr lang="en-US" altLang="en-US" smtClean="0"/>
              <a:t>Fifth level – 14 Point, Arial Bold</a:t>
            </a:r>
          </a:p>
          <a:p>
            <a:pPr lvl="4"/>
            <a:endParaRPr lang="en-US" altLang="en-US" smtClean="0"/>
          </a:p>
          <a:p>
            <a:pPr lvl="0"/>
            <a:r>
              <a:rPr lang="en-US" altLang="en-US" smtClean="0"/>
              <a:t>All Left Justified, No Centering</a:t>
            </a: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fontAlgn="base">
        <a:spcBef>
          <a:spcPct val="0"/>
        </a:spcBef>
        <a:spcAft>
          <a:spcPct val="0"/>
        </a:spcAft>
        <a:defRPr sz="3600" b="1">
          <a:solidFill>
            <a:schemeClr val="bg1"/>
          </a:solidFill>
          <a:latin typeface="Arial" pitchFamily="34" charset="0"/>
        </a:defRPr>
      </a:lvl6pPr>
      <a:lvl7pPr marL="914400" algn="l" rtl="0" fontAlgn="base">
        <a:spcBef>
          <a:spcPct val="0"/>
        </a:spcBef>
        <a:spcAft>
          <a:spcPct val="0"/>
        </a:spcAft>
        <a:defRPr sz="3600" b="1">
          <a:solidFill>
            <a:schemeClr val="bg1"/>
          </a:solidFill>
          <a:latin typeface="Arial" pitchFamily="34" charset="0"/>
        </a:defRPr>
      </a:lvl7pPr>
      <a:lvl8pPr marL="1371600" algn="l" rtl="0" fontAlgn="base">
        <a:spcBef>
          <a:spcPct val="0"/>
        </a:spcBef>
        <a:spcAft>
          <a:spcPct val="0"/>
        </a:spcAft>
        <a:defRPr sz="3600" b="1">
          <a:solidFill>
            <a:schemeClr val="bg1"/>
          </a:solidFill>
          <a:latin typeface="Arial" pitchFamily="34" charset="0"/>
        </a:defRPr>
      </a:lvl8pPr>
      <a:lvl9pPr marL="1828800" algn="l" rtl="0" fontAlgn="base">
        <a:spcBef>
          <a:spcPct val="0"/>
        </a:spcBef>
        <a:spcAft>
          <a:spcPct val="0"/>
        </a:spcAft>
        <a:defRPr sz="36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4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bg1"/>
          </a:solidFill>
          <a:latin typeface="+mn-lt"/>
        </a:defRPr>
      </a:lvl2pPr>
      <a:lvl3pPr marL="1143000" indent="-228600" algn="l" rtl="0" eaLnBrk="0" fontAlgn="base" hangingPunct="0">
        <a:spcBef>
          <a:spcPct val="20000"/>
        </a:spcBef>
        <a:spcAft>
          <a:spcPct val="0"/>
        </a:spcAft>
        <a:buChar char="•"/>
        <a:defRPr b="1">
          <a:solidFill>
            <a:schemeClr val="bg1"/>
          </a:solidFill>
          <a:latin typeface="+mn-lt"/>
        </a:defRPr>
      </a:lvl3pPr>
      <a:lvl4pPr marL="1600200" indent="-228600" algn="l" rtl="0" eaLnBrk="0" fontAlgn="base" hangingPunct="0">
        <a:spcBef>
          <a:spcPct val="20000"/>
        </a:spcBef>
        <a:spcAft>
          <a:spcPct val="0"/>
        </a:spcAft>
        <a:buChar char="–"/>
        <a:defRPr sz="1600" b="1">
          <a:solidFill>
            <a:schemeClr val="bg1"/>
          </a:solidFill>
          <a:latin typeface="+mn-lt"/>
        </a:defRPr>
      </a:lvl4pPr>
      <a:lvl5pPr marL="2057400" indent="-228600" algn="l" rtl="0" eaLnBrk="0" fontAlgn="base" hangingPunct="0">
        <a:spcBef>
          <a:spcPct val="20000"/>
        </a:spcBef>
        <a:spcAft>
          <a:spcPct val="0"/>
        </a:spcAft>
        <a:buChar char="»"/>
        <a:defRPr sz="1400" b="1">
          <a:solidFill>
            <a:schemeClr val="bg1"/>
          </a:solidFill>
          <a:latin typeface="+mn-lt"/>
        </a:defRPr>
      </a:lvl5pPr>
      <a:lvl6pPr marL="2514600" indent="-228600" algn="l" rtl="0" fontAlgn="base">
        <a:spcBef>
          <a:spcPct val="20000"/>
        </a:spcBef>
        <a:spcAft>
          <a:spcPct val="0"/>
        </a:spcAft>
        <a:buChar char="»"/>
        <a:defRPr sz="1400" b="1">
          <a:solidFill>
            <a:schemeClr val="bg1"/>
          </a:solidFill>
          <a:latin typeface="+mn-lt"/>
        </a:defRPr>
      </a:lvl6pPr>
      <a:lvl7pPr marL="2971800" indent="-228600" algn="l" rtl="0" fontAlgn="base">
        <a:spcBef>
          <a:spcPct val="20000"/>
        </a:spcBef>
        <a:spcAft>
          <a:spcPct val="0"/>
        </a:spcAft>
        <a:buChar char="»"/>
        <a:defRPr sz="1400" b="1">
          <a:solidFill>
            <a:schemeClr val="bg1"/>
          </a:solidFill>
          <a:latin typeface="+mn-lt"/>
        </a:defRPr>
      </a:lvl7pPr>
      <a:lvl8pPr marL="3429000" indent="-228600" algn="l" rtl="0" fontAlgn="base">
        <a:spcBef>
          <a:spcPct val="20000"/>
        </a:spcBef>
        <a:spcAft>
          <a:spcPct val="0"/>
        </a:spcAft>
        <a:buChar char="»"/>
        <a:defRPr sz="1400" b="1">
          <a:solidFill>
            <a:schemeClr val="bg1"/>
          </a:solidFill>
          <a:latin typeface="+mn-lt"/>
        </a:defRPr>
      </a:lvl8pPr>
      <a:lvl9pPr marL="3886200" indent="-228600" algn="l" rtl="0" fontAlgn="base">
        <a:spcBef>
          <a:spcPct val="20000"/>
        </a:spcBef>
        <a:spcAft>
          <a:spcPct val="0"/>
        </a:spcAft>
        <a:buChar char="»"/>
        <a:defRPr sz="14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Arial Black – 36 Point</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First Level – 24 Point, Arial Bold</a:t>
            </a:r>
          </a:p>
          <a:p>
            <a:pPr lvl="1"/>
            <a:r>
              <a:rPr lang="en-US" altLang="en-US" smtClean="0"/>
              <a:t>Second level – 20 Point, Arial Bold</a:t>
            </a:r>
          </a:p>
          <a:p>
            <a:pPr lvl="2"/>
            <a:r>
              <a:rPr lang="en-US" altLang="en-US" smtClean="0"/>
              <a:t>Third level – 18 Point, Arial Bold</a:t>
            </a:r>
          </a:p>
          <a:p>
            <a:pPr lvl="3"/>
            <a:r>
              <a:rPr lang="en-US" altLang="en-US" smtClean="0"/>
              <a:t>Fourth level – 16 Point, Arial Bold</a:t>
            </a:r>
          </a:p>
          <a:p>
            <a:pPr lvl="4"/>
            <a:r>
              <a:rPr lang="en-US" altLang="en-US" smtClean="0"/>
              <a:t>Fifth level – 14 Point, Arial Bold</a:t>
            </a:r>
          </a:p>
          <a:p>
            <a:pPr lvl="4"/>
            <a:endParaRPr lang="en-US" altLang="en-US" smtClean="0"/>
          </a:p>
          <a:p>
            <a:pPr lvl="0"/>
            <a:r>
              <a:rPr lang="en-US" altLang="en-US" smtClean="0"/>
              <a:t>All Left Justified, No Centering</a:t>
            </a: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Lst>
  <p:txStyles>
    <p:titleStyle>
      <a:lvl1pPr algn="l" rtl="0" eaLnBrk="0" fontAlgn="base" hangingPunct="0">
        <a:spcBef>
          <a:spcPct val="0"/>
        </a:spcBef>
        <a:spcAft>
          <a:spcPct val="0"/>
        </a:spcAft>
        <a:defRPr sz="3600" b="1">
          <a:solidFill>
            <a:schemeClr val="bg1"/>
          </a:solidFill>
          <a:latin typeface="+mj-lt"/>
          <a:ea typeface="+mj-ea"/>
          <a:cs typeface="+mj-cs"/>
        </a:defRPr>
      </a:lvl1pPr>
      <a:lvl2pPr algn="l" rtl="0" eaLnBrk="0" fontAlgn="base" hangingPunct="0">
        <a:spcBef>
          <a:spcPct val="0"/>
        </a:spcBef>
        <a:spcAft>
          <a:spcPct val="0"/>
        </a:spcAft>
        <a:defRPr sz="3600" b="1">
          <a:solidFill>
            <a:schemeClr val="bg1"/>
          </a:solidFill>
          <a:latin typeface="Arial" pitchFamily="34" charset="0"/>
        </a:defRPr>
      </a:lvl2pPr>
      <a:lvl3pPr algn="l" rtl="0" eaLnBrk="0" fontAlgn="base" hangingPunct="0">
        <a:spcBef>
          <a:spcPct val="0"/>
        </a:spcBef>
        <a:spcAft>
          <a:spcPct val="0"/>
        </a:spcAft>
        <a:defRPr sz="3600" b="1">
          <a:solidFill>
            <a:schemeClr val="bg1"/>
          </a:solidFill>
          <a:latin typeface="Arial" pitchFamily="34" charset="0"/>
        </a:defRPr>
      </a:lvl3pPr>
      <a:lvl4pPr algn="l" rtl="0" eaLnBrk="0" fontAlgn="base" hangingPunct="0">
        <a:spcBef>
          <a:spcPct val="0"/>
        </a:spcBef>
        <a:spcAft>
          <a:spcPct val="0"/>
        </a:spcAft>
        <a:defRPr sz="3600" b="1">
          <a:solidFill>
            <a:schemeClr val="bg1"/>
          </a:solidFill>
          <a:latin typeface="Arial" pitchFamily="34" charset="0"/>
        </a:defRPr>
      </a:lvl4pPr>
      <a:lvl5pPr algn="l" rtl="0" eaLnBrk="0" fontAlgn="base" hangingPunct="0">
        <a:spcBef>
          <a:spcPct val="0"/>
        </a:spcBef>
        <a:spcAft>
          <a:spcPct val="0"/>
        </a:spcAft>
        <a:defRPr sz="3600" b="1">
          <a:solidFill>
            <a:schemeClr val="bg1"/>
          </a:solidFill>
          <a:latin typeface="Arial" pitchFamily="34" charset="0"/>
        </a:defRPr>
      </a:lvl5pPr>
      <a:lvl6pPr marL="457200" algn="l" rtl="0" fontAlgn="base">
        <a:spcBef>
          <a:spcPct val="0"/>
        </a:spcBef>
        <a:spcAft>
          <a:spcPct val="0"/>
        </a:spcAft>
        <a:defRPr sz="3600" b="1">
          <a:solidFill>
            <a:schemeClr val="bg1"/>
          </a:solidFill>
          <a:latin typeface="Arial" pitchFamily="34" charset="0"/>
        </a:defRPr>
      </a:lvl6pPr>
      <a:lvl7pPr marL="914400" algn="l" rtl="0" fontAlgn="base">
        <a:spcBef>
          <a:spcPct val="0"/>
        </a:spcBef>
        <a:spcAft>
          <a:spcPct val="0"/>
        </a:spcAft>
        <a:defRPr sz="3600" b="1">
          <a:solidFill>
            <a:schemeClr val="bg1"/>
          </a:solidFill>
          <a:latin typeface="Arial" pitchFamily="34" charset="0"/>
        </a:defRPr>
      </a:lvl7pPr>
      <a:lvl8pPr marL="1371600" algn="l" rtl="0" fontAlgn="base">
        <a:spcBef>
          <a:spcPct val="0"/>
        </a:spcBef>
        <a:spcAft>
          <a:spcPct val="0"/>
        </a:spcAft>
        <a:defRPr sz="3600" b="1">
          <a:solidFill>
            <a:schemeClr val="bg1"/>
          </a:solidFill>
          <a:latin typeface="Arial" pitchFamily="34" charset="0"/>
        </a:defRPr>
      </a:lvl8pPr>
      <a:lvl9pPr marL="1828800" algn="l" rtl="0" fontAlgn="base">
        <a:spcBef>
          <a:spcPct val="0"/>
        </a:spcBef>
        <a:spcAft>
          <a:spcPct val="0"/>
        </a:spcAft>
        <a:defRPr sz="36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4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bg1"/>
          </a:solidFill>
          <a:latin typeface="+mn-lt"/>
        </a:defRPr>
      </a:lvl2pPr>
      <a:lvl3pPr marL="1143000" indent="-228600" algn="l" rtl="0" eaLnBrk="0" fontAlgn="base" hangingPunct="0">
        <a:spcBef>
          <a:spcPct val="20000"/>
        </a:spcBef>
        <a:spcAft>
          <a:spcPct val="0"/>
        </a:spcAft>
        <a:buChar char="•"/>
        <a:defRPr b="1">
          <a:solidFill>
            <a:schemeClr val="bg1"/>
          </a:solidFill>
          <a:latin typeface="+mn-lt"/>
        </a:defRPr>
      </a:lvl3pPr>
      <a:lvl4pPr marL="1600200" indent="-228600" algn="l" rtl="0" eaLnBrk="0" fontAlgn="base" hangingPunct="0">
        <a:spcBef>
          <a:spcPct val="20000"/>
        </a:spcBef>
        <a:spcAft>
          <a:spcPct val="0"/>
        </a:spcAft>
        <a:buChar char="–"/>
        <a:defRPr sz="1600" b="1">
          <a:solidFill>
            <a:schemeClr val="bg1"/>
          </a:solidFill>
          <a:latin typeface="+mn-lt"/>
        </a:defRPr>
      </a:lvl4pPr>
      <a:lvl5pPr marL="2057400" indent="-228600" algn="l" rtl="0" eaLnBrk="0" fontAlgn="base" hangingPunct="0">
        <a:spcBef>
          <a:spcPct val="20000"/>
        </a:spcBef>
        <a:spcAft>
          <a:spcPct val="0"/>
        </a:spcAft>
        <a:buChar char="»"/>
        <a:defRPr sz="1400" b="1">
          <a:solidFill>
            <a:schemeClr val="bg1"/>
          </a:solidFill>
          <a:latin typeface="+mn-lt"/>
        </a:defRPr>
      </a:lvl5pPr>
      <a:lvl6pPr marL="2514600" indent="-228600" algn="l" rtl="0" fontAlgn="base">
        <a:spcBef>
          <a:spcPct val="20000"/>
        </a:spcBef>
        <a:spcAft>
          <a:spcPct val="0"/>
        </a:spcAft>
        <a:buChar char="»"/>
        <a:defRPr sz="1400" b="1">
          <a:solidFill>
            <a:schemeClr val="bg1"/>
          </a:solidFill>
          <a:latin typeface="+mn-lt"/>
        </a:defRPr>
      </a:lvl6pPr>
      <a:lvl7pPr marL="2971800" indent="-228600" algn="l" rtl="0" fontAlgn="base">
        <a:spcBef>
          <a:spcPct val="20000"/>
        </a:spcBef>
        <a:spcAft>
          <a:spcPct val="0"/>
        </a:spcAft>
        <a:buChar char="»"/>
        <a:defRPr sz="1400" b="1">
          <a:solidFill>
            <a:schemeClr val="bg1"/>
          </a:solidFill>
          <a:latin typeface="+mn-lt"/>
        </a:defRPr>
      </a:lvl7pPr>
      <a:lvl8pPr marL="3429000" indent="-228600" algn="l" rtl="0" fontAlgn="base">
        <a:spcBef>
          <a:spcPct val="20000"/>
        </a:spcBef>
        <a:spcAft>
          <a:spcPct val="0"/>
        </a:spcAft>
        <a:buChar char="»"/>
        <a:defRPr sz="1400" b="1">
          <a:solidFill>
            <a:schemeClr val="bg1"/>
          </a:solidFill>
          <a:latin typeface="+mn-lt"/>
        </a:defRPr>
      </a:lvl8pPr>
      <a:lvl9pPr marL="3886200" indent="-228600" algn="l" rtl="0" fontAlgn="base">
        <a:spcBef>
          <a:spcPct val="20000"/>
        </a:spcBef>
        <a:spcAft>
          <a:spcPct val="0"/>
        </a:spcAft>
        <a:buChar char="»"/>
        <a:defRPr sz="1400"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hodes"/>
          <p:cNvPicPr/>
          <p:nvPr/>
        </p:nvPicPr>
        <p:blipFill>
          <a:blip r:embed="rId2" cstate="print">
            <a:extLst>
              <a:ext uri="{28A0092B-C50C-407E-A947-70E740481C1C}">
                <a14:useLocalDpi xmlns:a14="http://schemas.microsoft.com/office/drawing/2010/main" val="0"/>
              </a:ext>
            </a:extLst>
          </a:blip>
          <a:srcRect l="5151" t="11349" r="17548"/>
          <a:stretch>
            <a:fillRect/>
          </a:stretch>
        </p:blipFill>
        <p:spPr bwMode="auto">
          <a:xfrm>
            <a:off x="466165" y="358588"/>
            <a:ext cx="5493124" cy="4345921"/>
          </a:xfrm>
          <a:prstGeom prst="rect">
            <a:avLst/>
          </a:prstGeom>
          <a:noFill/>
          <a:ln>
            <a:noFill/>
          </a:ln>
        </p:spPr>
      </p:pic>
      <p:sp>
        <p:nvSpPr>
          <p:cNvPr id="4" name="TextBox 3"/>
          <p:cNvSpPr txBox="1"/>
          <p:nvPr/>
        </p:nvSpPr>
        <p:spPr>
          <a:xfrm>
            <a:off x="356346" y="4704508"/>
            <a:ext cx="8678323" cy="2062103"/>
          </a:xfrm>
          <a:prstGeom prst="rect">
            <a:avLst/>
          </a:prstGeom>
          <a:noFill/>
        </p:spPr>
        <p:txBody>
          <a:bodyPr wrap="square" rtlCol="0">
            <a:spAutoFit/>
          </a:bodyPr>
          <a:lstStyle/>
          <a:p>
            <a:r>
              <a:rPr lang="en-US" sz="3200" dirty="0" smtClean="0">
                <a:solidFill>
                  <a:schemeClr val="bg1"/>
                </a:solidFill>
              </a:rPr>
              <a:t>LOWER REACH PLAN – DRAFT</a:t>
            </a:r>
          </a:p>
          <a:p>
            <a:r>
              <a:rPr lang="en-US" sz="3200" dirty="0" smtClean="0">
                <a:solidFill>
                  <a:schemeClr val="bg1"/>
                </a:solidFill>
              </a:rPr>
              <a:t>Public Overview at Save our Bosque Task Force Public Meeting</a:t>
            </a:r>
          </a:p>
          <a:p>
            <a:r>
              <a:rPr lang="en-US" sz="3200" dirty="0" smtClean="0">
                <a:solidFill>
                  <a:schemeClr val="bg1"/>
                </a:solidFill>
              </a:rPr>
              <a:t>March 13, 2018</a:t>
            </a:r>
            <a:endParaRPr lang="en-US" sz="3200" dirty="0">
              <a:solidFill>
                <a:schemeClr val="bg1"/>
              </a:solidFill>
            </a:endParaRPr>
          </a:p>
        </p:txBody>
      </p:sp>
      <p:sp>
        <p:nvSpPr>
          <p:cNvPr id="5" name="TextBox 4"/>
          <p:cNvSpPr txBox="1"/>
          <p:nvPr/>
        </p:nvSpPr>
        <p:spPr>
          <a:xfrm>
            <a:off x="6069107" y="380286"/>
            <a:ext cx="2761130" cy="3939540"/>
          </a:xfrm>
          <a:prstGeom prst="rect">
            <a:avLst/>
          </a:prstGeom>
          <a:noFill/>
        </p:spPr>
        <p:txBody>
          <a:bodyPr wrap="square" rtlCol="0">
            <a:spAutoFit/>
          </a:bodyPr>
          <a:lstStyle/>
          <a:p>
            <a:r>
              <a:rPr lang="en-US" sz="1400" dirty="0" smtClean="0">
                <a:solidFill>
                  <a:schemeClr val="bg1"/>
                </a:solidFill>
              </a:rPr>
              <a:t>As part of the </a:t>
            </a:r>
            <a:r>
              <a:rPr lang="en-US" i="1" dirty="0" smtClean="0">
                <a:solidFill>
                  <a:schemeClr val="bg1"/>
                </a:solidFill>
              </a:rPr>
              <a:t>Final Biological and Conference Opinion for Bureau of Reclamation, Bureau of Indian Affairs, and Non-Federal Water Management and Maintenance Activities on the Middle Rio Grande, New Mexico</a:t>
            </a:r>
          </a:p>
          <a:p>
            <a:endParaRPr lang="en-US" sz="1400" dirty="0" smtClean="0">
              <a:solidFill>
                <a:schemeClr val="bg1"/>
              </a:solidFill>
            </a:endParaRPr>
          </a:p>
          <a:p>
            <a:r>
              <a:rPr lang="en-US" sz="1400" dirty="0" smtClean="0">
                <a:solidFill>
                  <a:schemeClr val="bg1"/>
                </a:solidFill>
              </a:rPr>
              <a:t>US Fish and Wildlife Service Consultation Number 02ENNM0002013-F-003</a:t>
            </a:r>
          </a:p>
          <a:p>
            <a:r>
              <a:rPr lang="en-US" sz="1400" dirty="0" smtClean="0">
                <a:solidFill>
                  <a:schemeClr val="bg1"/>
                </a:solidFill>
              </a:rPr>
              <a:t>2 December 2016</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869" y="148674"/>
            <a:ext cx="8229600" cy="1922721"/>
          </a:xfrm>
        </p:spPr>
        <p:txBody>
          <a:bodyPr/>
          <a:lstStyle/>
          <a:p>
            <a:pPr marL="0" indent="0">
              <a:buNone/>
            </a:pPr>
            <a:r>
              <a:rPr lang="en-US" sz="1600" u="sng" dirty="0"/>
              <a:t>River Maintenance and Restoration </a:t>
            </a:r>
            <a:r>
              <a:rPr lang="en-US" sz="1600" u="sng" dirty="0" smtClean="0"/>
              <a:t>Program- RM60 Restoration - </a:t>
            </a:r>
            <a:r>
              <a:rPr lang="en-US" sz="1400" dirty="0" smtClean="0"/>
              <a:t> </a:t>
            </a:r>
            <a:r>
              <a:rPr lang="en-US" sz="1400" b="0" dirty="0" smtClean="0"/>
              <a:t>Increase </a:t>
            </a:r>
            <a:r>
              <a:rPr lang="en-US" sz="1400" b="0" dirty="0"/>
              <a:t>and improve existing habitat which is in a decline due to </a:t>
            </a:r>
            <a:r>
              <a:rPr lang="en-US" sz="1400" b="0" dirty="0" smtClean="0"/>
              <a:t>age; improve </a:t>
            </a:r>
            <a:r>
              <a:rPr lang="en-US" sz="1400" b="0" dirty="0"/>
              <a:t>water delivery from the LFCC to the river during winter </a:t>
            </a:r>
            <a:r>
              <a:rPr lang="en-US" sz="1400" b="0" dirty="0" smtClean="0"/>
              <a:t>months; improve </a:t>
            </a:r>
            <a:r>
              <a:rPr lang="en-US" sz="1400" b="0" dirty="0"/>
              <a:t>sediment management from the LFCC to the river which will reduce maintenance costs.  This work would include installation of a control structure from the LFCC into the Rio Grande at RM60.  Coordinated water releases from the proposed control structure, </a:t>
            </a:r>
            <a:r>
              <a:rPr lang="en-US" sz="1400" b="0" dirty="0" smtClean="0"/>
              <a:t>may </a:t>
            </a:r>
            <a:r>
              <a:rPr lang="en-US" sz="1400" b="0" dirty="0"/>
              <a:t>serve to aggrade the Rio Grande riverbed to its historical elevation prior to the LFCC construction.  In addition, the infrastructure may augment habitat restoration efforts to improve ecosystem functionality/suitability for endangered species</a:t>
            </a:r>
            <a:r>
              <a:rPr lang="en-US" sz="1400" b="0" dirty="0" smtClean="0"/>
              <a:t>. </a:t>
            </a:r>
            <a:r>
              <a:rPr lang="en-US" sz="1400" b="0" dirty="0" smtClean="0"/>
              <a:t>(Potentially 2019, pending multi-agency reviews)</a:t>
            </a:r>
            <a:endParaRPr lang="en-US" sz="1400" b="0" dirty="0" smtClean="0"/>
          </a:p>
          <a:p>
            <a:pPr marL="0" indent="0">
              <a:buNone/>
            </a:pPr>
            <a:endParaRPr lang="en-US" sz="1600" u="sng" dirty="0" smtClean="0"/>
          </a:p>
          <a:p>
            <a:pPr marL="0" indent="0">
              <a:buNone/>
            </a:pPr>
            <a:endParaRPr lang="en-US" sz="1400" b="0" u="sng"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452660" y="2211354"/>
            <a:ext cx="5772150" cy="3848100"/>
          </a:xfrm>
          <a:prstGeom prst="rect">
            <a:avLst/>
          </a:prstGeom>
        </p:spPr>
      </p:pic>
    </p:spTree>
    <p:extLst>
      <p:ext uri="{BB962C8B-B14F-4D97-AF65-F5344CB8AC3E}">
        <p14:creationId xmlns:p14="http://schemas.microsoft.com/office/powerpoint/2010/main" val="314459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911" y="337835"/>
            <a:ext cx="3004457" cy="4959221"/>
          </a:xfrm>
        </p:spPr>
        <p:txBody>
          <a:bodyPr/>
          <a:lstStyle/>
          <a:p>
            <a:pPr marL="0" lvl="0" indent="0">
              <a:buNone/>
            </a:pPr>
            <a:r>
              <a:rPr lang="en-US" sz="1600" u="sng" dirty="0" err="1" smtClean="0">
                <a:solidFill>
                  <a:srgbClr val="FFFFFF"/>
                </a:solidFill>
              </a:rPr>
              <a:t>BdA</a:t>
            </a:r>
            <a:r>
              <a:rPr lang="en-US" sz="1600" u="sng" dirty="0" smtClean="0">
                <a:solidFill>
                  <a:srgbClr val="FFFFFF"/>
                </a:solidFill>
              </a:rPr>
              <a:t> Pilot Realignment </a:t>
            </a:r>
            <a:r>
              <a:rPr lang="en-US" sz="1600" u="sng" dirty="0">
                <a:solidFill>
                  <a:srgbClr val="FFFFFF"/>
                </a:solidFill>
              </a:rPr>
              <a:t>Project </a:t>
            </a:r>
            <a:r>
              <a:rPr lang="en-US" sz="1600" u="sng" dirty="0" smtClean="0">
                <a:solidFill>
                  <a:srgbClr val="FFFFFF"/>
                </a:solidFill>
              </a:rPr>
              <a:t> RM 79.3 – 81.5</a:t>
            </a:r>
            <a:r>
              <a:rPr lang="en-US" sz="1600" dirty="0" smtClean="0">
                <a:solidFill>
                  <a:srgbClr val="FFFFFF"/>
                </a:solidFill>
              </a:rPr>
              <a:t> -</a:t>
            </a:r>
          </a:p>
          <a:p>
            <a:pPr marL="0" indent="0">
              <a:buNone/>
            </a:pPr>
            <a:r>
              <a:rPr lang="en-US" sz="1600" b="0" dirty="0">
                <a:solidFill>
                  <a:srgbClr val="FFFFFF"/>
                </a:solidFill>
              </a:rPr>
              <a:t>P</a:t>
            </a:r>
            <a:r>
              <a:rPr lang="en-US" sz="1400" b="0" dirty="0">
                <a:solidFill>
                  <a:srgbClr val="FFFFFF"/>
                </a:solidFill>
              </a:rPr>
              <a:t>romote long-term effective conveyance of water and sediment through the reach while minimizing the potential for spoil levee and LFCC failure which would lead to significant depletions.  The project will also create and improve aquatic, wetland, and native riparian habitat that would benefit listed species. It was determined that the excavation of the inlet and outlet only was more appropriate from an engineering and logistical perspective than excavating a continuous channel.  The realigned channel will address, or bypass the area where the 2008 and 2017 sediment plugs occurred. (Construction </a:t>
            </a:r>
            <a:r>
              <a:rPr lang="en-US" sz="1400" b="0" dirty="0" smtClean="0">
                <a:solidFill>
                  <a:srgbClr val="FFFFFF"/>
                </a:solidFill>
              </a:rPr>
              <a:t>2018</a:t>
            </a:r>
            <a:r>
              <a:rPr lang="en-US" sz="1400" b="0" dirty="0">
                <a:solidFill>
                  <a:srgbClr val="FFFFFF"/>
                </a:solidFill>
              </a:rPr>
              <a:t>)</a:t>
            </a:r>
          </a:p>
          <a:p>
            <a:pPr marL="0" lvl="0" indent="0">
              <a:buNone/>
            </a:pPr>
            <a:endParaRPr lang="en-US" sz="14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682171" y="424542"/>
            <a:ext cx="5051283" cy="5373021"/>
          </a:xfrm>
          <a:prstGeom prst="rect">
            <a:avLst/>
          </a:prstGeom>
          <a:noFill/>
          <a:ln>
            <a:noFill/>
          </a:ln>
        </p:spPr>
      </p:pic>
    </p:spTree>
    <p:extLst>
      <p:ext uri="{BB962C8B-B14F-4D97-AF65-F5344CB8AC3E}">
        <p14:creationId xmlns:p14="http://schemas.microsoft.com/office/powerpoint/2010/main" val="3623601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461" y="428594"/>
            <a:ext cx="3488470" cy="3396958"/>
          </a:xfrm>
        </p:spPr>
        <p:txBody>
          <a:bodyPr/>
          <a:lstStyle/>
          <a:p>
            <a:pPr marL="0" indent="0">
              <a:buNone/>
            </a:pPr>
            <a:r>
              <a:rPr lang="en-US" sz="1600" u="sng" dirty="0" err="1"/>
              <a:t>BdA</a:t>
            </a:r>
            <a:r>
              <a:rPr lang="en-US" sz="1600" u="sng" dirty="0"/>
              <a:t> Upper </a:t>
            </a:r>
            <a:r>
              <a:rPr lang="en-US" sz="1600" u="sng" dirty="0" err="1" smtClean="0"/>
              <a:t>Realighment</a:t>
            </a:r>
            <a:r>
              <a:rPr lang="en-US" sz="1600" u="sng" dirty="0" smtClean="0"/>
              <a:t> RM 79 – 85.5 </a:t>
            </a:r>
            <a:r>
              <a:rPr lang="en-US" sz="1600" b="0" dirty="0" smtClean="0"/>
              <a:t>-</a:t>
            </a:r>
            <a:r>
              <a:rPr lang="en-US" sz="1400" b="0" dirty="0" smtClean="0"/>
              <a:t>This </a:t>
            </a:r>
            <a:r>
              <a:rPr lang="en-US" sz="1400" b="0" dirty="0"/>
              <a:t>4.5-mile realignment is located just upstream of the pilot realignment. If the pilot project achieves its goals, the upper realignment will move forward and any lessons learned from the pilot project will be used to improve the design of the upper realignment project. (Construction 2020)</a:t>
            </a:r>
          </a:p>
          <a:p>
            <a:pPr marL="0" indent="0">
              <a:buNone/>
            </a:pPr>
            <a:endParaRPr lang="en-US" sz="1600" u="sng" dirty="0" smtClean="0"/>
          </a:p>
          <a:p>
            <a:pPr marL="0" indent="0">
              <a:buNone/>
            </a:pPr>
            <a:endParaRPr lang="en-US" sz="1600" u="sng" dirty="0" smtClean="0"/>
          </a:p>
          <a:p>
            <a:pPr marL="0" indent="0">
              <a:buNone/>
            </a:pPr>
            <a:endParaRPr lang="en-US" sz="1600" u="sng" dirty="0" smtClean="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6575" t="5081" r="6573" b="1737"/>
          <a:stretch/>
        </p:blipFill>
        <p:spPr bwMode="auto">
          <a:xfrm>
            <a:off x="3890865" y="316626"/>
            <a:ext cx="4834437" cy="581358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20355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5048" y="146231"/>
            <a:ext cx="7310535" cy="1152329"/>
          </a:xfrm>
        </p:spPr>
        <p:txBody>
          <a:bodyPr/>
          <a:lstStyle/>
          <a:p>
            <a:pPr marL="0" lvl="0" indent="0">
              <a:buNone/>
            </a:pPr>
            <a:r>
              <a:rPr lang="en-US" sz="1600" u="sng" dirty="0" err="1">
                <a:solidFill>
                  <a:srgbClr val="FFFFFF"/>
                </a:solidFill>
              </a:rPr>
              <a:t>Escondida</a:t>
            </a:r>
            <a:r>
              <a:rPr lang="en-US" sz="1600" u="sng" dirty="0">
                <a:solidFill>
                  <a:srgbClr val="FFFFFF"/>
                </a:solidFill>
              </a:rPr>
              <a:t> Fire Habitat </a:t>
            </a:r>
            <a:r>
              <a:rPr lang="en-US" sz="1600" u="sng" dirty="0" smtClean="0">
                <a:solidFill>
                  <a:srgbClr val="FFFFFF"/>
                </a:solidFill>
              </a:rPr>
              <a:t>Restoration RM 104 </a:t>
            </a:r>
            <a:r>
              <a:rPr lang="en-US" sz="1600" b="0" dirty="0">
                <a:solidFill>
                  <a:srgbClr val="FFFFFF"/>
                </a:solidFill>
              </a:rPr>
              <a:t>– </a:t>
            </a:r>
            <a:r>
              <a:rPr lang="en-US" sz="1400" b="0" dirty="0">
                <a:solidFill>
                  <a:srgbClr val="FFFFFF"/>
                </a:solidFill>
              </a:rPr>
              <a:t>A wildfire burned the area in June 2016. The goal of this project is to rehabilitate the burn area and create nursery habitat for the silvery minnow, with some areas inundating at flows as low as 500 </a:t>
            </a:r>
            <a:r>
              <a:rPr lang="en-US" sz="1400" b="0" dirty="0" err="1">
                <a:solidFill>
                  <a:srgbClr val="FFFFFF"/>
                </a:solidFill>
              </a:rPr>
              <a:t>cfs</a:t>
            </a:r>
            <a:r>
              <a:rPr lang="en-US" sz="1400" b="0" dirty="0">
                <a:solidFill>
                  <a:srgbClr val="FFFFFF"/>
                </a:solidFill>
              </a:rPr>
              <a:t>.  The project will also possibly provide secondary benefits for the flycatcher and cuckoo. (Construction 2018)</a:t>
            </a:r>
          </a:p>
          <a:p>
            <a:pPr marL="0" indent="0">
              <a:buNone/>
            </a:pPr>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138333" y="1578478"/>
            <a:ext cx="7245221" cy="4029221"/>
          </a:xfrm>
          <a:prstGeom prst="rect">
            <a:avLst/>
          </a:prstGeom>
        </p:spPr>
      </p:pic>
    </p:spTree>
    <p:extLst>
      <p:ext uri="{BB962C8B-B14F-4D97-AF65-F5344CB8AC3E}">
        <p14:creationId xmlns:p14="http://schemas.microsoft.com/office/powerpoint/2010/main" val="1989154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224" y="363895"/>
            <a:ext cx="3097764" cy="4268753"/>
          </a:xfrm>
        </p:spPr>
        <p:txBody>
          <a:bodyPr/>
          <a:lstStyle/>
          <a:p>
            <a:pPr marL="0" lvl="0" indent="0">
              <a:buNone/>
            </a:pPr>
            <a:r>
              <a:rPr lang="en-US" sz="1600" u="sng" dirty="0">
                <a:solidFill>
                  <a:srgbClr val="FFFFFF"/>
                </a:solidFill>
              </a:rPr>
              <a:t>Rhodes Property </a:t>
            </a:r>
            <a:r>
              <a:rPr lang="en-US" sz="1600" u="sng" dirty="0" smtClean="0">
                <a:solidFill>
                  <a:srgbClr val="FFFFFF"/>
                </a:solidFill>
              </a:rPr>
              <a:t>Restoration RM 94</a:t>
            </a:r>
            <a:r>
              <a:rPr lang="en-US" sz="1600" b="0" dirty="0" smtClean="0">
                <a:solidFill>
                  <a:srgbClr val="FFFFFF"/>
                </a:solidFill>
              </a:rPr>
              <a:t> </a:t>
            </a:r>
            <a:r>
              <a:rPr lang="en-US" sz="1600" b="0" dirty="0">
                <a:solidFill>
                  <a:srgbClr val="FFFFFF"/>
                </a:solidFill>
              </a:rPr>
              <a:t>- </a:t>
            </a:r>
            <a:r>
              <a:rPr lang="en-US" sz="1400" b="0" dirty="0">
                <a:solidFill>
                  <a:srgbClr val="FFFFFF"/>
                </a:solidFill>
              </a:rPr>
              <a:t>Reclamation is proposing a bank line lowering effort in partnership with the owner of the Rhodes Property.  The project is in the early planning stages and proposes to remove bank line material in a terraced fashion to allow for shallow inundation to occur at multiple river stages which builds off the geomorphic analysis of the Arroyo de las </a:t>
            </a:r>
            <a:r>
              <a:rPr lang="en-US" sz="1400" b="0" dirty="0" err="1">
                <a:solidFill>
                  <a:srgbClr val="FFFFFF"/>
                </a:solidFill>
              </a:rPr>
              <a:t>Canas</a:t>
            </a:r>
            <a:r>
              <a:rPr lang="en-US" sz="1400" b="0" dirty="0">
                <a:solidFill>
                  <a:srgbClr val="FFFFFF"/>
                </a:solidFill>
              </a:rPr>
              <a:t> Reach (RM 101-89). (</a:t>
            </a:r>
            <a:r>
              <a:rPr lang="en-US" sz="1400" b="0" dirty="0"/>
              <a:t>Construction Fall 2018</a:t>
            </a:r>
            <a:r>
              <a:rPr lang="en-US" sz="1400" b="0" dirty="0">
                <a:solidFill>
                  <a:srgbClr val="FFFFFF"/>
                </a:solidFill>
              </a:rPr>
              <a:t>)</a:t>
            </a:r>
          </a:p>
          <a:p>
            <a:pPr marL="0" lvl="0" indent="0">
              <a:buNone/>
            </a:pPr>
            <a:endParaRPr lang="en-US" sz="1400" b="0" dirty="0">
              <a:solidFill>
                <a:srgbClr val="FFFFFF"/>
              </a:solidFill>
            </a:endParaRPr>
          </a:p>
          <a:p>
            <a:pPr marL="0" indent="0">
              <a:buNone/>
            </a:pPr>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133460" y="363895"/>
            <a:ext cx="4599992" cy="5719664"/>
          </a:xfrm>
          <a:prstGeom prst="rect">
            <a:avLst/>
          </a:prstGeom>
          <a:noFill/>
          <a:ln>
            <a:noFill/>
          </a:ln>
        </p:spPr>
      </p:pic>
    </p:spTree>
    <p:extLst>
      <p:ext uri="{BB962C8B-B14F-4D97-AF65-F5344CB8AC3E}">
        <p14:creationId xmlns:p14="http://schemas.microsoft.com/office/powerpoint/2010/main" val="3958150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216" y="116632"/>
            <a:ext cx="8229600" cy="1730829"/>
          </a:xfrm>
        </p:spPr>
        <p:txBody>
          <a:bodyPr/>
          <a:lstStyle/>
          <a:p>
            <a:pPr marL="0" lvl="0" indent="0">
              <a:buNone/>
            </a:pPr>
            <a:r>
              <a:rPr lang="en-US" sz="1600" u="sng" dirty="0">
                <a:solidFill>
                  <a:srgbClr val="FFFFFF"/>
                </a:solidFill>
              </a:rPr>
              <a:t>Delta Channel </a:t>
            </a:r>
            <a:r>
              <a:rPr lang="en-US" sz="1600" u="sng" dirty="0" smtClean="0">
                <a:solidFill>
                  <a:srgbClr val="FFFFFF"/>
                </a:solidFill>
              </a:rPr>
              <a:t>Maintenance RM 57.8 to </a:t>
            </a:r>
            <a:r>
              <a:rPr lang="en-US" sz="1600" u="sng" dirty="0" err="1" smtClean="0">
                <a:solidFill>
                  <a:srgbClr val="FFFFFF"/>
                </a:solidFill>
              </a:rPr>
              <a:t>Ebutte</a:t>
            </a:r>
            <a:r>
              <a:rPr lang="en-US" sz="1600" u="sng" dirty="0" smtClean="0">
                <a:solidFill>
                  <a:srgbClr val="FFFFFF"/>
                </a:solidFill>
              </a:rPr>
              <a:t> Active Pool </a:t>
            </a:r>
            <a:r>
              <a:rPr lang="en-US" sz="2000" dirty="0">
                <a:solidFill>
                  <a:srgbClr val="FFFFFF"/>
                </a:solidFill>
              </a:rPr>
              <a:t>– </a:t>
            </a:r>
            <a:r>
              <a:rPr lang="en-US" sz="1400" b="0" dirty="0">
                <a:solidFill>
                  <a:srgbClr val="FFFFFF"/>
                </a:solidFill>
              </a:rPr>
              <a:t>Cooperative Agreement with ISC, focus on maintaining existing berms, management of sediment accumulation, and the management of vegetation growth within the channel cross section to maintain a target conveyance capacity. Breaks in the berms of the Delta Channel may be provided for the purpose of allowing natural drainage into the channel and to prevent water from accumulating behind the berms. It is estimated that these breaks benefit approximately 245 acres of habitat for flycatchers/cuckoos. (Fall/Winter Annually)</a:t>
            </a:r>
          </a:p>
          <a:p>
            <a:pPr marL="0" indent="0">
              <a:buNone/>
            </a:pPr>
            <a:endParaRPr lang="en-US" dirty="0"/>
          </a:p>
        </p:txBody>
      </p:sp>
      <p:pic>
        <p:nvPicPr>
          <p:cNvPr id="4" name="Picture 3" descr="rg10091998rm59dskips15"/>
          <p:cNvPicPr/>
          <p:nvPr/>
        </p:nvPicPr>
        <p:blipFill>
          <a:blip r:embed="rId2">
            <a:extLst>
              <a:ext uri="{28A0092B-C50C-407E-A947-70E740481C1C}">
                <a14:useLocalDpi xmlns:a14="http://schemas.microsoft.com/office/drawing/2010/main" val="0"/>
              </a:ext>
            </a:extLst>
          </a:blip>
          <a:srcRect/>
          <a:stretch>
            <a:fillRect/>
          </a:stretch>
        </p:blipFill>
        <p:spPr bwMode="auto">
          <a:xfrm>
            <a:off x="1713139" y="2044570"/>
            <a:ext cx="5605754" cy="3992336"/>
          </a:xfrm>
          <a:prstGeom prst="rect">
            <a:avLst/>
          </a:prstGeom>
          <a:noFill/>
          <a:ln>
            <a:noFill/>
          </a:ln>
        </p:spPr>
      </p:pic>
    </p:spTree>
    <p:extLst>
      <p:ext uri="{BB962C8B-B14F-4D97-AF65-F5344CB8AC3E}">
        <p14:creationId xmlns:p14="http://schemas.microsoft.com/office/powerpoint/2010/main" val="714167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Data Collection </a:t>
            </a:r>
            <a:r>
              <a:rPr lang="en-US" u="sng" dirty="0" smtClean="0"/>
              <a:t>Efforts</a:t>
            </a:r>
            <a:endParaRPr lang="en-US" dirty="0"/>
          </a:p>
        </p:txBody>
      </p:sp>
      <p:sp>
        <p:nvSpPr>
          <p:cNvPr id="3" name="Content Placeholder 2"/>
          <p:cNvSpPr>
            <a:spLocks noGrp="1"/>
          </p:cNvSpPr>
          <p:nvPr>
            <p:ph idx="1"/>
          </p:nvPr>
        </p:nvSpPr>
        <p:spPr/>
        <p:txBody>
          <a:bodyPr/>
          <a:lstStyle/>
          <a:p>
            <a:pPr marL="0" indent="0">
              <a:buNone/>
            </a:pPr>
            <a:r>
              <a:rPr lang="en-US" sz="1600" u="sng" dirty="0"/>
              <a:t>Hydrographic Data Collection and Modeling: Sediment Management/Elevation Plan</a:t>
            </a:r>
            <a:r>
              <a:rPr lang="en-US" sz="1600" b="0" dirty="0"/>
              <a:t> </a:t>
            </a:r>
            <a:r>
              <a:rPr lang="en-US" sz="1400" b="0" dirty="0" smtClean="0"/>
              <a:t>Hydrographic </a:t>
            </a:r>
            <a:r>
              <a:rPr lang="en-US" sz="1400" b="0" dirty="0"/>
              <a:t>data collection routinely occurs as part of Reclamation’s river maintenance activities.  This data is collected for specific project purposes or more comprehensive reach evaluations and analyses.  Typically, project specific data is collected during or immediately after peak flow conditions as these time intervals represent the conditions for most projects. </a:t>
            </a:r>
          </a:p>
          <a:p>
            <a:pPr marL="0" indent="0">
              <a:buNone/>
            </a:pPr>
            <a:endParaRPr lang="en-US" sz="1600" u="sng" dirty="0" smtClean="0"/>
          </a:p>
          <a:p>
            <a:pPr marL="0" indent="0">
              <a:buNone/>
            </a:pPr>
            <a:r>
              <a:rPr lang="en-US" sz="1600" u="sng" dirty="0" smtClean="0"/>
              <a:t>MRG </a:t>
            </a:r>
            <a:r>
              <a:rPr lang="en-US" sz="1600" u="sng" dirty="0"/>
              <a:t>Monitoring in Lower Reaches</a:t>
            </a:r>
            <a:r>
              <a:rPr lang="en-US" sz="1600" dirty="0"/>
              <a:t> </a:t>
            </a:r>
            <a:r>
              <a:rPr lang="en-US" sz="1600" b="0" dirty="0"/>
              <a:t>- </a:t>
            </a:r>
            <a:r>
              <a:rPr lang="en-US" sz="1400" b="0" dirty="0" smtClean="0"/>
              <a:t>Reclamation </a:t>
            </a:r>
            <a:r>
              <a:rPr lang="en-US" sz="1400" b="0" dirty="0"/>
              <a:t>is currently developing a comprehensive MRG Monitoring Plan to better integrate the various monitoring Reclamation conducts in the MRG. </a:t>
            </a:r>
            <a:endParaRPr lang="en-US" sz="1400" b="0" dirty="0" smtClean="0"/>
          </a:p>
          <a:p>
            <a:pPr marL="0" indent="0">
              <a:buNone/>
            </a:pPr>
            <a:r>
              <a:rPr lang="en-US" sz="1400" b="0" dirty="0" smtClean="0"/>
              <a:t>This </a:t>
            </a:r>
            <a:r>
              <a:rPr lang="en-US" sz="1400" b="0" dirty="0"/>
              <a:t>Plan will serve as an overarching guidance document for </a:t>
            </a:r>
            <a:r>
              <a:rPr lang="en-US" sz="1400" b="0" dirty="0" smtClean="0"/>
              <a:t>monitoring </a:t>
            </a:r>
            <a:r>
              <a:rPr lang="en-US" sz="1400" b="0" dirty="0"/>
              <a:t>efforts and include monitoring conducted in the Lower Reaches. </a:t>
            </a:r>
            <a:r>
              <a:rPr lang="en-US" sz="1400" b="0" dirty="0" smtClean="0"/>
              <a:t>Adaptive </a:t>
            </a:r>
            <a:r>
              <a:rPr lang="en-US" sz="1400" b="0" dirty="0"/>
              <a:t>management will help guide the collection of monitoring data in the Lower Reaches and help to ground-truth what effects result from these projects, to evaluate assumptions and determine if revisions or updates may be appropriate, and to inform future project designs.</a:t>
            </a:r>
            <a:endParaRPr lang="en-US" sz="1400" b="0" u="sng" dirty="0"/>
          </a:p>
          <a:p>
            <a:pPr marL="0" indent="0">
              <a:buNone/>
            </a:pPr>
            <a:endParaRPr lang="en-US" dirty="0"/>
          </a:p>
        </p:txBody>
      </p:sp>
    </p:spTree>
    <p:extLst>
      <p:ext uri="{BB962C8B-B14F-4D97-AF65-F5344CB8AC3E}">
        <p14:creationId xmlns:p14="http://schemas.microsoft.com/office/powerpoint/2010/main" val="2659597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860" y="-210554"/>
            <a:ext cx="8229600" cy="1143000"/>
          </a:xfrm>
        </p:spPr>
        <p:txBody>
          <a:bodyPr/>
          <a:lstStyle/>
          <a:p>
            <a:pPr algn="ctr"/>
            <a:r>
              <a:rPr lang="en-US" u="sng" dirty="0" smtClean="0"/>
              <a:t>Adaptive Management</a:t>
            </a:r>
            <a:endParaRPr lang="en-US" u="sng" dirty="0"/>
          </a:p>
        </p:txBody>
      </p:sp>
      <p:sp>
        <p:nvSpPr>
          <p:cNvPr id="3" name="Content Placeholder 2"/>
          <p:cNvSpPr>
            <a:spLocks noGrp="1"/>
          </p:cNvSpPr>
          <p:nvPr>
            <p:ph idx="1"/>
          </p:nvPr>
        </p:nvSpPr>
        <p:spPr>
          <a:xfrm>
            <a:off x="195941" y="850122"/>
            <a:ext cx="8789437" cy="5117841"/>
          </a:xfrm>
        </p:spPr>
        <p:txBody>
          <a:bodyPr/>
          <a:lstStyle/>
          <a:p>
            <a:pPr marL="0" indent="0">
              <a:buNone/>
            </a:pPr>
            <a:r>
              <a:rPr lang="en-US" sz="1400" dirty="0"/>
              <a:t>Because of the complexity of the MRG system hydrology, geomorphology, and tributary inputs and the variability of silvery minnow demographics, as well as other background trends, uncertainties exist related to the relationships between MRG hydrology and </a:t>
            </a:r>
            <a:r>
              <a:rPr lang="en-US" sz="1400" dirty="0" smtClean="0"/>
              <a:t>listed </a:t>
            </a:r>
            <a:r>
              <a:rPr lang="en-US" sz="1400" dirty="0" smtClean="0"/>
              <a:t>species.  </a:t>
            </a:r>
            <a:r>
              <a:rPr lang="en-US" sz="1400" dirty="0"/>
              <a:t>Given these uncertainties, the use of Adaptive Management (AM) is particularly appropriate within the context of species-hydrology relationships that inform water operations and management.  </a:t>
            </a:r>
            <a:endParaRPr lang="en-US" sz="1400" dirty="0" smtClean="0"/>
          </a:p>
          <a:p>
            <a:pPr marL="0" indent="0">
              <a:buNone/>
            </a:pPr>
            <a:endParaRPr lang="en-US" sz="1400" u="sng" dirty="0" smtClean="0"/>
          </a:p>
          <a:p>
            <a:pPr marL="0" indent="0">
              <a:buNone/>
            </a:pPr>
            <a:r>
              <a:rPr lang="en-US" sz="1400" u="sng" dirty="0" smtClean="0"/>
              <a:t>AM </a:t>
            </a:r>
            <a:r>
              <a:rPr lang="en-US" sz="1400" u="sng" dirty="0"/>
              <a:t>is useful in resolving uncertainties and informing management on other projects and activities, such as fish passage, habitat restoration, and species monitoring</a:t>
            </a:r>
            <a:r>
              <a:rPr lang="en-US" sz="1400" dirty="0"/>
              <a:t>.  </a:t>
            </a:r>
            <a:endParaRPr lang="en-US" sz="1400" dirty="0" smtClean="0"/>
          </a:p>
          <a:p>
            <a:pPr marL="0" indent="0">
              <a:buNone/>
            </a:pPr>
            <a:endParaRPr lang="en-US" sz="1400" dirty="0"/>
          </a:p>
          <a:p>
            <a:pPr marL="0" indent="0">
              <a:buNone/>
            </a:pPr>
            <a:r>
              <a:rPr lang="en-US" sz="1400" dirty="0" smtClean="0"/>
              <a:t>The </a:t>
            </a:r>
            <a:r>
              <a:rPr lang="en-US" sz="1400" dirty="0"/>
              <a:t>Service expects that the use of AM will allow Reclamation, BIA, and the </a:t>
            </a:r>
            <a:r>
              <a:rPr lang="en-US" sz="1400" dirty="0" err="1"/>
              <a:t>BiOp</a:t>
            </a:r>
            <a:r>
              <a:rPr lang="en-US" sz="1400" dirty="0"/>
              <a:t> Partners to maximize conservation benefits under varying river conditions, and </a:t>
            </a:r>
            <a:r>
              <a:rPr lang="en-US" sz="1400" dirty="0" smtClean="0"/>
              <a:t>still </a:t>
            </a:r>
            <a:r>
              <a:rPr lang="en-US" sz="1400" dirty="0"/>
              <a:t>provide for the needs of the MRG Water </a:t>
            </a:r>
            <a:r>
              <a:rPr lang="en-US" sz="1400" dirty="0" smtClean="0"/>
              <a:t>Managers.</a:t>
            </a:r>
          </a:p>
          <a:p>
            <a:pPr marL="0" indent="0">
              <a:buNone/>
            </a:pPr>
            <a:endParaRPr lang="en-US" sz="1400" dirty="0"/>
          </a:p>
          <a:p>
            <a:pPr marL="0" indent="0">
              <a:buNone/>
            </a:pPr>
            <a:r>
              <a:rPr lang="en-US" sz="1400" dirty="0"/>
              <a:t>Also, Reclamation and the </a:t>
            </a:r>
            <a:r>
              <a:rPr lang="en-US" sz="1400" dirty="0" err="1"/>
              <a:t>BiOp</a:t>
            </a:r>
            <a:r>
              <a:rPr lang="en-US" sz="1400" dirty="0"/>
              <a:t> Partners will implement a defined active AM process involving an interdisciplinary team of biologists, geomorphologists, hydrologists, and engineers, and in coordination with other agencies and stakeholders, to address critical uncertainties about management-relevant aspects of listed species habitat</a:t>
            </a:r>
            <a:r>
              <a:rPr lang="en-US" sz="1400" dirty="0" smtClean="0"/>
              <a:t>. </a:t>
            </a:r>
            <a:r>
              <a:rPr lang="en-US" sz="1400" dirty="0"/>
              <a:t>Reclamation will </a:t>
            </a:r>
            <a:r>
              <a:rPr lang="en-US" sz="1400" dirty="0" smtClean="0"/>
              <a:t>also implement </a:t>
            </a:r>
            <a:r>
              <a:rPr lang="en-US" sz="1400" dirty="0"/>
              <a:t>a more traditional passive AM process to assess performance of actions.  </a:t>
            </a:r>
            <a:endParaRPr lang="en-US" sz="1600" dirty="0"/>
          </a:p>
        </p:txBody>
      </p:sp>
    </p:spTree>
    <p:extLst>
      <p:ext uri="{BB962C8B-B14F-4D97-AF65-F5344CB8AC3E}">
        <p14:creationId xmlns:p14="http://schemas.microsoft.com/office/powerpoint/2010/main" val="3344554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4529"/>
            <a:ext cx="8229600" cy="1143000"/>
          </a:xfrm>
        </p:spPr>
        <p:txBody>
          <a:bodyPr/>
          <a:lstStyle/>
          <a:p>
            <a:pPr algn="ctr"/>
            <a:r>
              <a:rPr lang="en-US" u="sng" dirty="0" smtClean="0"/>
              <a:t>Lower Reach Depletions Analysis</a:t>
            </a:r>
            <a:endParaRPr lang="en-US" u="sng" dirty="0"/>
          </a:p>
        </p:txBody>
      </p:sp>
      <p:sp>
        <p:nvSpPr>
          <p:cNvPr id="3" name="Content Placeholder 2"/>
          <p:cNvSpPr>
            <a:spLocks noGrp="1"/>
          </p:cNvSpPr>
          <p:nvPr>
            <p:ph idx="1"/>
          </p:nvPr>
        </p:nvSpPr>
        <p:spPr>
          <a:xfrm>
            <a:off x="167951" y="848471"/>
            <a:ext cx="8976049" cy="5556379"/>
          </a:xfrm>
        </p:spPr>
        <p:txBody>
          <a:bodyPr/>
          <a:lstStyle/>
          <a:p>
            <a:pPr marL="0" indent="0">
              <a:buNone/>
            </a:pPr>
            <a:r>
              <a:rPr lang="en-US" sz="1600" dirty="0"/>
              <a:t>The </a:t>
            </a:r>
            <a:r>
              <a:rPr lang="en-US" sz="1600" dirty="0" smtClean="0"/>
              <a:t>New Mexico Office of the State Engineer (OSE) </a:t>
            </a:r>
            <a:r>
              <a:rPr lang="en-US" sz="1600" dirty="0"/>
              <a:t>has had a policy in place since 2011 that governs permitting and river depletions due to river maintenance and habitat restoration projects (OSE memo from J. </a:t>
            </a:r>
            <a:r>
              <a:rPr lang="en-US" sz="1600" dirty="0" err="1"/>
              <a:t>D’Antonio</a:t>
            </a:r>
            <a:r>
              <a:rPr lang="en-US" sz="1600" dirty="0"/>
              <a:t>, “Depletions Offsetting for Habitat Restoration Projects within the Middle Rio Grande Project,” October 28, 2011).  </a:t>
            </a:r>
            <a:endParaRPr lang="en-US" sz="1600" dirty="0" smtClean="0"/>
          </a:p>
          <a:p>
            <a:pPr marL="0" indent="0">
              <a:buNone/>
            </a:pPr>
            <a:r>
              <a:rPr lang="en-US" sz="1600" dirty="0" smtClean="0"/>
              <a:t>In </a:t>
            </a:r>
            <a:r>
              <a:rPr lang="en-US" sz="1600" dirty="0"/>
              <a:t>short: (1) permitting is not required for projects conducted by Reclamation, the USACE, or the NMISC “within the Middle Rio Grande floodplain (defined as levee to levee) between Velarde and Elephant Butte Reservoir because of their respective flood control authorities and/or compact delivery statutory roles. . . .the end result of the work is a functional MRG floodway and floodplain which is important to the State and it[s] citizens for a number of reasons”, and (2) depletions caused by habitat restoration work outside of the river channel, defined as a 600-ft wide corridor centered on the midline of the river, are subject to offsetting requirements set by the OSE.</a:t>
            </a:r>
          </a:p>
          <a:p>
            <a:pPr marL="0" indent="0">
              <a:buNone/>
            </a:pPr>
            <a:endParaRPr lang="en-US" sz="1600" dirty="0" smtClean="0"/>
          </a:p>
          <a:p>
            <a:pPr marL="0" indent="0">
              <a:buNone/>
            </a:pPr>
            <a:r>
              <a:rPr lang="en-US" sz="1600" dirty="0" smtClean="0"/>
              <a:t>Reclamation </a:t>
            </a:r>
            <a:r>
              <a:rPr lang="en-US" sz="1600" dirty="0"/>
              <a:t>has long been committed to limiting the size and location of habitat restoration projects in the MRG such that there are no new net depletions.  However, because this LRP includes several habitat restoration projects that could occur outside of the river channel, </a:t>
            </a:r>
            <a:r>
              <a:rPr lang="en-US" sz="1600" u="sng" dirty="0"/>
              <a:t>Reclamation will be pursuing a reach-wide depletions analysis and agreement with the State that balances depletions caused by habitat restoration projects with gains realized from projects designed to increase efficiencies in water use and delivery.</a:t>
            </a:r>
          </a:p>
          <a:p>
            <a:pPr marL="0" indent="0">
              <a:buNone/>
            </a:pPr>
            <a:endParaRPr lang="en-US" dirty="0"/>
          </a:p>
        </p:txBody>
      </p:sp>
    </p:spTree>
    <p:extLst>
      <p:ext uri="{BB962C8B-B14F-4D97-AF65-F5344CB8AC3E}">
        <p14:creationId xmlns:p14="http://schemas.microsoft.com/office/powerpoint/2010/main" val="3406537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Other Projects in the Project Area </a:t>
            </a:r>
          </a:p>
        </p:txBody>
      </p:sp>
      <p:sp>
        <p:nvSpPr>
          <p:cNvPr id="3" name="Content Placeholder 2"/>
          <p:cNvSpPr>
            <a:spLocks noGrp="1"/>
          </p:cNvSpPr>
          <p:nvPr>
            <p:ph idx="1"/>
          </p:nvPr>
        </p:nvSpPr>
        <p:spPr/>
        <p:txBody>
          <a:bodyPr/>
          <a:lstStyle/>
          <a:p>
            <a:pPr marL="0" indent="0">
              <a:buNone/>
            </a:pPr>
            <a:r>
              <a:rPr lang="en-US" b="0" dirty="0" smtClean="0"/>
              <a:t>Save </a:t>
            </a:r>
            <a:r>
              <a:rPr lang="en-US" b="0" dirty="0"/>
              <a:t>Our Bosque Task Force</a:t>
            </a:r>
          </a:p>
          <a:p>
            <a:pPr marL="0" indent="0">
              <a:buNone/>
            </a:pPr>
            <a:r>
              <a:rPr lang="en-US" b="0" dirty="0"/>
              <a:t> </a:t>
            </a:r>
            <a:r>
              <a:rPr lang="en-US" b="0" dirty="0" smtClean="0"/>
              <a:t>U.S</a:t>
            </a:r>
            <a:r>
              <a:rPr lang="en-US" b="0" dirty="0"/>
              <a:t>. Army Corps of Engineers</a:t>
            </a:r>
          </a:p>
          <a:p>
            <a:pPr marL="0" indent="0">
              <a:buNone/>
            </a:pPr>
            <a:r>
              <a:rPr lang="en-US" b="0" dirty="0"/>
              <a:t> </a:t>
            </a:r>
            <a:r>
              <a:rPr lang="en-US" b="0" dirty="0" smtClean="0"/>
              <a:t>BLM</a:t>
            </a:r>
            <a:endParaRPr lang="en-US" b="0" dirty="0"/>
          </a:p>
          <a:p>
            <a:pPr marL="0" indent="0">
              <a:buNone/>
            </a:pPr>
            <a:r>
              <a:rPr lang="en-US" b="0" dirty="0"/>
              <a:t> </a:t>
            </a:r>
            <a:r>
              <a:rPr lang="en-US" b="0" dirty="0" smtClean="0"/>
              <a:t>NM </a:t>
            </a:r>
            <a:r>
              <a:rPr lang="en-US" b="0" dirty="0"/>
              <a:t>State Forestry</a:t>
            </a:r>
          </a:p>
          <a:p>
            <a:pPr marL="0" indent="0">
              <a:buNone/>
            </a:pPr>
            <a:endParaRPr lang="en-US" dirty="0"/>
          </a:p>
        </p:txBody>
      </p:sp>
    </p:spTree>
    <p:extLst>
      <p:ext uri="{BB962C8B-B14F-4D97-AF65-F5344CB8AC3E}">
        <p14:creationId xmlns:p14="http://schemas.microsoft.com/office/powerpoint/2010/main" val="2296292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988" y="0"/>
            <a:ext cx="8229600" cy="1143000"/>
          </a:xfrm>
        </p:spPr>
        <p:txBody>
          <a:bodyPr/>
          <a:lstStyle/>
          <a:p>
            <a:pPr algn="ctr"/>
            <a:r>
              <a:rPr lang="en-US" dirty="0" smtClean="0"/>
              <a:t>Lower Reach Plan - Objective</a:t>
            </a:r>
            <a:endParaRPr lang="en-US" dirty="0"/>
          </a:p>
        </p:txBody>
      </p:sp>
      <p:sp>
        <p:nvSpPr>
          <p:cNvPr id="3" name="Content Placeholder 2"/>
          <p:cNvSpPr>
            <a:spLocks noGrp="1"/>
          </p:cNvSpPr>
          <p:nvPr>
            <p:ph idx="1"/>
          </p:nvPr>
        </p:nvSpPr>
        <p:spPr>
          <a:xfrm>
            <a:off x="332061" y="863082"/>
            <a:ext cx="8229600" cy="4525963"/>
          </a:xfrm>
        </p:spPr>
        <p:txBody>
          <a:bodyPr/>
          <a:lstStyle/>
          <a:p>
            <a:pPr marL="0" indent="0">
              <a:buNone/>
            </a:pPr>
            <a:r>
              <a:rPr lang="en-US" sz="1600" b="0" dirty="0"/>
              <a:t>The objective for the Lower Reach Plan </a:t>
            </a:r>
            <a:r>
              <a:rPr lang="en-US" sz="1600" b="0" dirty="0" smtClean="0"/>
              <a:t>comes </a:t>
            </a:r>
            <a:r>
              <a:rPr lang="en-US" sz="1600" b="0" dirty="0"/>
              <a:t>from the 2016 </a:t>
            </a:r>
            <a:r>
              <a:rPr lang="en-US" sz="1600" b="0" dirty="0" err="1"/>
              <a:t>BiOp</a:t>
            </a:r>
            <a:r>
              <a:rPr lang="en-US" sz="1600" b="0" dirty="0"/>
              <a:t> as part of Reasonable and Prudent Measure </a:t>
            </a:r>
            <a:r>
              <a:rPr lang="en-US" sz="1600" b="0" dirty="0" smtClean="0"/>
              <a:t>9.  As </a:t>
            </a:r>
            <a:r>
              <a:rPr lang="en-US" sz="1600" b="0" dirty="0"/>
              <a:t>part of this requirement, Reclamation will develop a Lower Reach Plan to coordinate Reclamation, State, and MRGCD activities from Isleta </a:t>
            </a:r>
            <a:r>
              <a:rPr lang="en-US" sz="1600" b="0" dirty="0" smtClean="0"/>
              <a:t>Pueblo southern boundary </a:t>
            </a:r>
            <a:r>
              <a:rPr lang="en-US" sz="1600" b="0" dirty="0"/>
              <a:t>downstream to the Elephant Butte </a:t>
            </a:r>
            <a:r>
              <a:rPr lang="en-US" sz="1600" b="0" dirty="0" smtClean="0"/>
              <a:t>headwaters.  It will lay out </a:t>
            </a:r>
            <a:r>
              <a:rPr lang="en-US" sz="1600" b="0" dirty="0"/>
              <a:t>activities performed by </a:t>
            </a:r>
            <a:r>
              <a:rPr lang="en-US" sz="1600" b="0" dirty="0" smtClean="0"/>
              <a:t>Reclamation and our </a:t>
            </a:r>
            <a:r>
              <a:rPr lang="en-US" sz="1600" b="0" dirty="0" err="1" smtClean="0"/>
              <a:t>BiOp</a:t>
            </a:r>
            <a:r>
              <a:rPr lang="en-US" sz="1600" b="0" dirty="0" smtClean="0"/>
              <a:t> partners as well as other </a:t>
            </a:r>
            <a:r>
              <a:rPr lang="en-US" sz="1600" b="0" dirty="0"/>
              <a:t>entities that are outside the </a:t>
            </a:r>
            <a:r>
              <a:rPr lang="en-US" sz="1600" b="0" dirty="0" err="1"/>
              <a:t>BiOp</a:t>
            </a:r>
            <a:r>
              <a:rPr lang="en-US" sz="1600" b="0" dirty="0"/>
              <a:t> in the area.  </a:t>
            </a:r>
            <a:endParaRPr lang="en-US" sz="1600" b="0" dirty="0" smtClean="0"/>
          </a:p>
          <a:p>
            <a:pPr marL="0" indent="0">
              <a:buNone/>
            </a:pPr>
            <a:endParaRPr lang="en-US" sz="1600" b="0" dirty="0"/>
          </a:p>
          <a:p>
            <a:pPr marL="0" indent="0">
              <a:buNone/>
            </a:pPr>
            <a:r>
              <a:rPr lang="en-US" sz="1600" u="sng" dirty="0" smtClean="0"/>
              <a:t>This </a:t>
            </a:r>
            <a:r>
              <a:rPr lang="en-US" sz="1600" u="sng" dirty="0"/>
              <a:t>plan will include multiple planned river maintenance and endangered species habitat projects to provide a cohesive approach for this critical and complex </a:t>
            </a:r>
            <a:r>
              <a:rPr lang="en-US" sz="1600" u="sng" dirty="0" smtClean="0"/>
              <a:t>reach.  </a:t>
            </a:r>
            <a:r>
              <a:rPr lang="en-US" sz="1600" u="sng" dirty="0"/>
              <a:t>Project level efforts will include agency and stakeholder interactions and communications to engage government and private landowners.</a:t>
            </a:r>
          </a:p>
          <a:p>
            <a:pPr marL="0" indent="0">
              <a:buNone/>
            </a:pPr>
            <a:endParaRPr lang="en-US" sz="1600" b="0" dirty="0"/>
          </a:p>
          <a:p>
            <a:pPr marL="0" indent="0">
              <a:buNone/>
            </a:pPr>
            <a:r>
              <a:rPr lang="en-US" sz="1600" b="0" dirty="0"/>
              <a:t>The goal is implementation of the Conservation Measures in the </a:t>
            </a:r>
            <a:r>
              <a:rPr lang="en-US" sz="1600" b="0" dirty="0" err="1" smtClean="0"/>
              <a:t>BiOp</a:t>
            </a:r>
            <a:r>
              <a:rPr lang="en-US" sz="1600" b="0" dirty="0" smtClean="0"/>
              <a:t> Proposed </a:t>
            </a:r>
            <a:r>
              <a:rPr lang="en-US" sz="1600" b="0" dirty="0"/>
              <a:t>Action that will result in an improvement in the status of the silvery minnow, flycatcher, and cuckoo.  This plan will lay out </a:t>
            </a:r>
            <a:r>
              <a:rPr lang="en-US" sz="1600" b="0" dirty="0" smtClean="0"/>
              <a:t>initial implementation </a:t>
            </a:r>
            <a:r>
              <a:rPr lang="en-US" sz="1600" b="0" dirty="0"/>
              <a:t>for the Lower </a:t>
            </a:r>
            <a:r>
              <a:rPr lang="en-US" sz="1600" b="0" dirty="0" smtClean="0"/>
              <a:t>Reach and </a:t>
            </a:r>
            <a:r>
              <a:rPr lang="en-US" sz="1600" b="0" dirty="0"/>
              <a:t>is due to </a:t>
            </a:r>
            <a:r>
              <a:rPr lang="en-US" sz="1600" b="0" dirty="0" smtClean="0"/>
              <a:t>USFWS 1.5 </a:t>
            </a:r>
            <a:r>
              <a:rPr lang="en-US" sz="1600" b="0" dirty="0"/>
              <a:t>years after the issuance of the 2016 Biological Opinion (No Later Than </a:t>
            </a:r>
            <a:r>
              <a:rPr lang="en-US" sz="1600" b="0" dirty="0" smtClean="0"/>
              <a:t>June </a:t>
            </a:r>
            <a:r>
              <a:rPr lang="en-US" sz="1600" b="0" dirty="0"/>
              <a:t>2018).  </a:t>
            </a:r>
            <a:endParaRPr lang="en-US" sz="1600" b="0" dirty="0" smtClean="0"/>
          </a:p>
          <a:p>
            <a:pPr marL="0" indent="0">
              <a:buNone/>
            </a:pPr>
            <a:endParaRPr lang="en-US" sz="1600" b="0" dirty="0"/>
          </a:p>
          <a:p>
            <a:pPr marL="0" indent="0">
              <a:buNone/>
            </a:pPr>
            <a:r>
              <a:rPr lang="en-US" sz="1600" b="0" dirty="0" smtClean="0"/>
              <a:t>This </a:t>
            </a:r>
            <a:r>
              <a:rPr lang="en-US" sz="1600" b="0" dirty="0"/>
              <a:t>is an initial plan that lays out projects in their current planning state.  It is anticipated that the </a:t>
            </a:r>
            <a:r>
              <a:rPr lang="en-US" sz="1600" b="0" dirty="0" smtClean="0"/>
              <a:t>LRP will </a:t>
            </a:r>
            <a:r>
              <a:rPr lang="en-US" sz="1600" b="0" dirty="0"/>
              <a:t>be updated over time and will provide detailed information at the project level as it becomes available.</a:t>
            </a:r>
          </a:p>
          <a:p>
            <a:endParaRPr lang="en-US" dirty="0"/>
          </a:p>
        </p:txBody>
      </p:sp>
    </p:spTree>
    <p:extLst>
      <p:ext uri="{BB962C8B-B14F-4D97-AF65-F5344CB8AC3E}">
        <p14:creationId xmlns:p14="http://schemas.microsoft.com/office/powerpoint/2010/main" val="4748154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March 13 – Present at SOBTF</a:t>
            </a:r>
          </a:p>
          <a:p>
            <a:r>
              <a:rPr lang="en-US" dirty="0" smtClean="0"/>
              <a:t>April – Finalize Lower Reach Plan Report</a:t>
            </a:r>
          </a:p>
          <a:p>
            <a:r>
              <a:rPr lang="en-US" dirty="0" smtClean="0"/>
              <a:t>May – Submit report to US Fish and Wildlife Service</a:t>
            </a:r>
            <a:endParaRPr lang="en-US" dirty="0"/>
          </a:p>
        </p:txBody>
      </p:sp>
    </p:spTree>
    <p:extLst>
      <p:ext uri="{BB962C8B-B14F-4D97-AF65-F5344CB8AC3E}">
        <p14:creationId xmlns:p14="http://schemas.microsoft.com/office/powerpoint/2010/main" val="2778740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6100"/>
            <a:ext cx="8229600" cy="5364163"/>
          </a:xfrm>
        </p:spPr>
        <p:txBody>
          <a:bodyPr/>
          <a:lstStyle/>
          <a:p>
            <a:pPr algn="ctr">
              <a:defRPr/>
            </a:pPr>
            <a:endParaRPr lang="en-US" dirty="0" smtClean="0"/>
          </a:p>
          <a:p>
            <a:pPr algn="ctr">
              <a:defRPr/>
            </a:pPr>
            <a:endParaRPr lang="en-US" dirty="0"/>
          </a:p>
          <a:p>
            <a:pPr algn="ctr">
              <a:defRPr/>
            </a:pPr>
            <a:endParaRPr lang="en-US" dirty="0" smtClean="0"/>
          </a:p>
          <a:p>
            <a:pPr algn="ctr">
              <a:defRPr/>
            </a:pPr>
            <a:endParaRPr lang="en-US" dirty="0"/>
          </a:p>
          <a:p>
            <a:pPr algn="ctr">
              <a:defRPr/>
            </a:pPr>
            <a:endParaRPr lang="en-US" dirty="0" smtClean="0"/>
          </a:p>
          <a:p>
            <a:pPr marL="0" indent="0" algn="ctr">
              <a:buFontTx/>
              <a:buNone/>
              <a:defRPr/>
            </a:pPr>
            <a:r>
              <a:rPr lang="en-US" sz="6600" dirty="0" smtClean="0"/>
              <a:t>Questions?</a:t>
            </a:r>
            <a:endParaRPr lang="en-US" sz="6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1909234" y="423333"/>
            <a:ext cx="5664200" cy="6316134"/>
          </a:xfrm>
          <a:prstGeom prst="rect">
            <a:avLst/>
          </a:prstGeom>
        </p:spPr>
      </p:pic>
    </p:spTree>
    <p:extLst>
      <p:ext uri="{BB962C8B-B14F-4D97-AF65-F5344CB8AC3E}">
        <p14:creationId xmlns:p14="http://schemas.microsoft.com/office/powerpoint/2010/main" val="743648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0996" y="251926"/>
            <a:ext cx="8901404" cy="1553547"/>
          </a:xfrm>
        </p:spPr>
        <p:txBody>
          <a:bodyPr/>
          <a:lstStyle/>
          <a:p>
            <a:pPr marL="0" indent="0">
              <a:buNone/>
            </a:pPr>
            <a:r>
              <a:rPr lang="en-US" sz="1600" u="sng" dirty="0" smtClean="0"/>
              <a:t>Socorro Main Canal S. Distribution Hub (Neil </a:t>
            </a:r>
            <a:r>
              <a:rPr lang="en-US" sz="1600" u="sng" dirty="0" err="1" smtClean="0"/>
              <a:t>Cupp</a:t>
            </a:r>
            <a:r>
              <a:rPr lang="en-US" sz="1600" u="sng" dirty="0" smtClean="0"/>
              <a:t>) RM 90</a:t>
            </a:r>
            <a:r>
              <a:rPr lang="en-US" sz="1800" dirty="0" smtClean="0"/>
              <a:t> – </a:t>
            </a:r>
            <a:r>
              <a:rPr lang="en-US" sz="1400" b="0" dirty="0" smtClean="0"/>
              <a:t>In cooperation with MRGCD through a </a:t>
            </a:r>
            <a:r>
              <a:rPr lang="en-US" sz="1400" b="0" dirty="0" err="1" smtClean="0"/>
              <a:t>WaterSmart</a:t>
            </a:r>
            <a:r>
              <a:rPr lang="en-US" sz="1400" b="0" dirty="0" smtClean="0"/>
              <a:t> grant, utilizing </a:t>
            </a:r>
            <a:r>
              <a:rPr lang="en-US" sz="1400" b="0" dirty="0"/>
              <a:t>the existing Neil </a:t>
            </a:r>
            <a:r>
              <a:rPr lang="en-US" sz="1400" b="0" dirty="0" err="1"/>
              <a:t>Cupp</a:t>
            </a:r>
            <a:r>
              <a:rPr lang="en-US" sz="1400" b="0" dirty="0"/>
              <a:t> check structure along with a new check structure to be built in the Socorro Riverside Drain “A” to supply water to </a:t>
            </a:r>
            <a:r>
              <a:rPr lang="en-US" sz="1400" b="0" dirty="0" smtClean="0"/>
              <a:t>the Socorro Main </a:t>
            </a:r>
            <a:r>
              <a:rPr lang="en-US" sz="1400" b="0" dirty="0" smtClean="0"/>
              <a:t>South. </a:t>
            </a:r>
            <a:r>
              <a:rPr lang="en-US" sz="1400" b="0" dirty="0" smtClean="0"/>
              <a:t>Also, existing </a:t>
            </a:r>
            <a:r>
              <a:rPr lang="en-US" sz="1400" b="0" dirty="0"/>
              <a:t>infrastructure through the spoil levee will be used to discharge flow to the Rio Grande to augment river channel flows for </a:t>
            </a:r>
            <a:r>
              <a:rPr lang="en-US" sz="1400" b="0" dirty="0" smtClean="0"/>
              <a:t>the </a:t>
            </a:r>
            <a:r>
              <a:rPr lang="en-US" sz="1400" b="0" dirty="0"/>
              <a:t>silvery minnow, with possible benefits to flycatcher and cuckoo habitat, depending on water availability and river conditions</a:t>
            </a:r>
            <a:r>
              <a:rPr lang="en-US" sz="1400" b="0" dirty="0" smtClean="0"/>
              <a:t>. (Construction Fall 2018 – 2019)</a:t>
            </a:r>
          </a:p>
          <a:p>
            <a:pPr marL="0" indent="0">
              <a:buNone/>
            </a:pPr>
            <a:endParaRPr lang="en-US" sz="1600" u="sng" dirty="0" smtClean="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83772" y="1950509"/>
            <a:ext cx="8648561" cy="4264023"/>
          </a:xfrm>
          <a:prstGeom prst="rect">
            <a:avLst/>
          </a:prstGeom>
          <a:ln>
            <a:solidFill>
              <a:schemeClr val="accent1"/>
            </a:solidFill>
          </a:ln>
        </p:spPr>
      </p:pic>
    </p:spTree>
    <p:extLst>
      <p:ext uri="{BB962C8B-B14F-4D97-AF65-F5344CB8AC3E}">
        <p14:creationId xmlns:p14="http://schemas.microsoft.com/office/powerpoint/2010/main" val="614028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261272" y="1865813"/>
            <a:ext cx="7095327" cy="4407987"/>
          </a:xfrm>
          <a:prstGeom prst="rect">
            <a:avLst/>
          </a:prstGeom>
          <a:noFill/>
          <a:ln>
            <a:noFill/>
          </a:ln>
        </p:spPr>
      </p:pic>
      <p:sp>
        <p:nvSpPr>
          <p:cNvPr id="3" name="Content Placeholder 2"/>
          <p:cNvSpPr>
            <a:spLocks noGrp="1"/>
          </p:cNvSpPr>
          <p:nvPr>
            <p:ph idx="1"/>
          </p:nvPr>
        </p:nvSpPr>
        <p:spPr>
          <a:xfrm>
            <a:off x="461865" y="163287"/>
            <a:ext cx="8229600" cy="1809446"/>
          </a:xfrm>
        </p:spPr>
        <p:txBody>
          <a:bodyPr/>
          <a:lstStyle/>
          <a:p>
            <a:pPr marL="0" indent="0">
              <a:buNone/>
            </a:pPr>
            <a:r>
              <a:rPr lang="en-US" sz="1600" u="sng" dirty="0" err="1"/>
              <a:t>BdA</a:t>
            </a:r>
            <a:r>
              <a:rPr lang="en-US" sz="1600" u="sng" dirty="0"/>
              <a:t> North Boundary </a:t>
            </a:r>
            <a:r>
              <a:rPr lang="en-US" sz="1600" u="sng" dirty="0" smtClean="0"/>
              <a:t>Infrastructure RM 84 </a:t>
            </a:r>
            <a:r>
              <a:rPr lang="en-US" sz="1400" dirty="0" smtClean="0"/>
              <a:t>– </a:t>
            </a:r>
            <a:r>
              <a:rPr lang="en-US" sz="1400" b="0" dirty="0"/>
              <a:t>R</a:t>
            </a:r>
            <a:r>
              <a:rPr lang="en-US" sz="1400" b="0" dirty="0" smtClean="0"/>
              <a:t>econfigure the infrastructure at the north boundary of </a:t>
            </a:r>
            <a:r>
              <a:rPr lang="en-US" sz="1400" b="0" dirty="0" err="1" smtClean="0"/>
              <a:t>BdA</a:t>
            </a:r>
            <a:r>
              <a:rPr lang="en-US" sz="1400" b="0" dirty="0" smtClean="0"/>
              <a:t> to provide increased water supply stability during droughts, keep a stable flow for the mouse on </a:t>
            </a:r>
            <a:r>
              <a:rPr lang="en-US" sz="1400" b="0" dirty="0" err="1" smtClean="0"/>
              <a:t>BdA</a:t>
            </a:r>
            <a:r>
              <a:rPr lang="en-US" sz="1400" b="0" dirty="0" smtClean="0"/>
              <a:t> and support their management needs. MRGCD </a:t>
            </a:r>
            <a:r>
              <a:rPr lang="en-US" sz="1400" b="0" dirty="0" err="1"/>
              <a:t>tailwater</a:t>
            </a:r>
            <a:r>
              <a:rPr lang="en-US" sz="1400" b="0" dirty="0"/>
              <a:t> off of the Socorro and San Antonio Main Canals towards the </a:t>
            </a:r>
            <a:r>
              <a:rPr lang="en-US" sz="1400" b="0" dirty="0" smtClean="0"/>
              <a:t>LFCC and a gravity fed channel to the Rio Grande would be included in the design.  </a:t>
            </a:r>
            <a:r>
              <a:rPr lang="en-US" sz="1400" b="0" dirty="0"/>
              <a:t>Additionally, the project would allow for greater flexibility with water management in this critical </a:t>
            </a:r>
            <a:r>
              <a:rPr lang="en-US" sz="1400" b="0" dirty="0" smtClean="0"/>
              <a:t>area.  </a:t>
            </a:r>
            <a:r>
              <a:rPr lang="en-US" sz="1400" b="0" dirty="0"/>
              <a:t>(Construction Jan – April 2019)</a:t>
            </a:r>
          </a:p>
          <a:p>
            <a:endParaRPr lang="en-US" dirty="0"/>
          </a:p>
        </p:txBody>
      </p:sp>
    </p:spTree>
    <p:extLst>
      <p:ext uri="{BB962C8B-B14F-4D97-AF65-F5344CB8AC3E}">
        <p14:creationId xmlns:p14="http://schemas.microsoft.com/office/powerpoint/2010/main" val="1861345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554" y="67499"/>
            <a:ext cx="8229600" cy="1502843"/>
          </a:xfrm>
        </p:spPr>
        <p:txBody>
          <a:bodyPr/>
          <a:lstStyle/>
          <a:p>
            <a:pPr marL="0" indent="0">
              <a:buNone/>
            </a:pPr>
            <a:r>
              <a:rPr lang="en-US" sz="1600" u="sng" dirty="0" smtClean="0"/>
              <a:t>LFCC Improvements </a:t>
            </a:r>
            <a:r>
              <a:rPr lang="en-US" sz="1800" dirty="0"/>
              <a:t>- </a:t>
            </a:r>
            <a:r>
              <a:rPr lang="en-US" sz="1400" b="0" dirty="0" smtClean="0"/>
              <a:t>Create </a:t>
            </a:r>
            <a:r>
              <a:rPr lang="en-US" sz="1400" b="0" dirty="0"/>
              <a:t>a plan to </a:t>
            </a:r>
            <a:r>
              <a:rPr lang="en-US" sz="1400" b="0" dirty="0" smtClean="0"/>
              <a:t>determine</a:t>
            </a:r>
            <a:r>
              <a:rPr lang="en-US" sz="1400" b="0" dirty="0" smtClean="0">
                <a:solidFill>
                  <a:schemeClr val="tx1"/>
                </a:solidFill>
              </a:rPr>
              <a:t> </a:t>
            </a:r>
            <a:r>
              <a:rPr lang="en-US" sz="1400" b="0" dirty="0"/>
              <a:t>the movement of groundwater through the LFCC/River Channel System to include the LFCC, Drains &amp; Canals, and the main river channel.  Modeling will be used to identify the sections of the LFCC or the River Channel where seepage is negatively impacting water delivery and habitat for federally listed species.  The modeling will be utilized to determine efficient ways to minimize water loss throughout the system</a:t>
            </a:r>
            <a:r>
              <a:rPr lang="en-US" sz="1400" b="0" dirty="0" smtClean="0"/>
              <a:t>. (Construction Fall 2019)</a:t>
            </a:r>
          </a:p>
          <a:p>
            <a:pPr marL="0" indent="0">
              <a:buNone/>
            </a:pPr>
            <a:endParaRPr lang="en-US" sz="1600" u="sng" dirty="0" smtClean="0"/>
          </a:p>
          <a:p>
            <a:pPr marL="0" indent="0">
              <a:buNone/>
            </a:pPr>
            <a:endParaRPr lang="en-US" sz="1600" u="sng" dirty="0" smtClean="0"/>
          </a:p>
          <a:p>
            <a:pPr marL="0" indent="0">
              <a:buNone/>
            </a:pPr>
            <a:endParaRPr lang="en-US" sz="1600" u="sng" dirty="0" smtClean="0"/>
          </a:p>
          <a:p>
            <a:pPr marL="0" indent="0">
              <a:buNone/>
            </a:pPr>
            <a:endParaRPr lang="en-US" sz="1600" dirty="0"/>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508175" y="1570342"/>
            <a:ext cx="5978357" cy="3983744"/>
          </a:xfrm>
          <a:prstGeom prst="rect">
            <a:avLst/>
          </a:prstGeom>
        </p:spPr>
      </p:pic>
    </p:spTree>
    <p:extLst>
      <p:ext uri="{BB962C8B-B14F-4D97-AF65-F5344CB8AC3E}">
        <p14:creationId xmlns:p14="http://schemas.microsoft.com/office/powerpoint/2010/main" val="163945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877" y="307328"/>
            <a:ext cx="8229600" cy="1402939"/>
          </a:xfrm>
        </p:spPr>
        <p:txBody>
          <a:bodyPr/>
          <a:lstStyle/>
          <a:p>
            <a:pPr marL="0" lvl="0" indent="0">
              <a:buNone/>
            </a:pPr>
            <a:r>
              <a:rPr lang="en-US" sz="1600" u="sng" dirty="0" smtClean="0">
                <a:solidFill>
                  <a:srgbClr val="FFFFFF"/>
                </a:solidFill>
              </a:rPr>
              <a:t>San </a:t>
            </a:r>
            <a:r>
              <a:rPr lang="en-US" sz="1600" u="sng" dirty="0">
                <a:solidFill>
                  <a:srgbClr val="FFFFFF"/>
                </a:solidFill>
              </a:rPr>
              <a:t>Acacia </a:t>
            </a:r>
            <a:r>
              <a:rPr lang="en-US" sz="1600" u="sng" dirty="0" smtClean="0">
                <a:solidFill>
                  <a:srgbClr val="FFFFFF"/>
                </a:solidFill>
              </a:rPr>
              <a:t>Pilot Study RM 116.2 </a:t>
            </a:r>
            <a:r>
              <a:rPr lang="en-US" sz="1600" dirty="0">
                <a:solidFill>
                  <a:srgbClr val="FFFFFF"/>
                </a:solidFill>
              </a:rPr>
              <a:t>– </a:t>
            </a:r>
            <a:r>
              <a:rPr lang="en-US" sz="1600" dirty="0" smtClean="0">
                <a:solidFill>
                  <a:srgbClr val="FFFFFF"/>
                </a:solidFill>
              </a:rPr>
              <a:t>E</a:t>
            </a:r>
            <a:r>
              <a:rPr lang="en-US" sz="1400" dirty="0" smtClean="0"/>
              <a:t>valuates </a:t>
            </a:r>
            <a:r>
              <a:rPr lang="en-US" sz="1400" dirty="0"/>
              <a:t>current conditions at the San Acacia Diversion Dam that may prevent movement of fish (esp. RGSM) upstream past the diversion dam; assesses fish movement in key areas on and downstream of the dam; and, </a:t>
            </a:r>
            <a:r>
              <a:rPr lang="en-US" sz="1400" dirty="0" smtClean="0"/>
              <a:t>design </a:t>
            </a:r>
            <a:r>
              <a:rPr lang="en-US" sz="1400" dirty="0"/>
              <a:t>and </a:t>
            </a:r>
            <a:r>
              <a:rPr lang="en-US" sz="1400" dirty="0" smtClean="0"/>
              <a:t>implement </a:t>
            </a:r>
            <a:r>
              <a:rPr lang="en-US" sz="1400" dirty="0"/>
              <a:t>pilot projects to test the feasibility of a permanent in-channel fish passage by infrastructure and operational modifications. </a:t>
            </a:r>
            <a:r>
              <a:rPr lang="en-US" sz="1400" dirty="0" smtClean="0"/>
              <a:t>  </a:t>
            </a:r>
            <a:endParaRPr lang="en-US" sz="1400"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011" y="1620178"/>
            <a:ext cx="7543752" cy="3989420"/>
          </a:xfrm>
          <a:prstGeom prst="rect">
            <a:avLst/>
          </a:prstGeom>
          <a:noFill/>
          <a:ln>
            <a:noFill/>
          </a:ln>
        </p:spPr>
      </p:pic>
      <p:sp>
        <p:nvSpPr>
          <p:cNvPr id="2" name="TextBox 1"/>
          <p:cNvSpPr txBox="1"/>
          <p:nvPr/>
        </p:nvSpPr>
        <p:spPr>
          <a:xfrm>
            <a:off x="419877" y="5165435"/>
            <a:ext cx="8178800" cy="1446550"/>
          </a:xfrm>
          <a:prstGeom prst="rect">
            <a:avLst/>
          </a:prstGeom>
          <a:noFill/>
        </p:spPr>
        <p:txBody>
          <a:bodyPr wrap="square" rtlCol="0">
            <a:spAutoFit/>
          </a:bodyPr>
          <a:lstStyle/>
          <a:p>
            <a:r>
              <a:rPr lang="en-US" u="sng" dirty="0" smtClean="0">
                <a:solidFill>
                  <a:schemeClr val="bg1"/>
                </a:solidFill>
              </a:rPr>
              <a:t>Note</a:t>
            </a:r>
            <a:r>
              <a:rPr lang="en-US" dirty="0" smtClean="0">
                <a:solidFill>
                  <a:schemeClr val="bg1"/>
                </a:solidFill>
              </a:rPr>
              <a:t>: </a:t>
            </a:r>
            <a:r>
              <a:rPr lang="en-US" sz="1400" dirty="0">
                <a:solidFill>
                  <a:schemeClr val="bg1"/>
                </a:solidFill>
              </a:rPr>
              <a:t>In 2017, Reclamation determined that the placement of pilot fish passage structures, even if temporary, was of concern given the age and current condition of the diversion dam, and that maintenance efforts to fortify the downstream portion of the diversion dam needed to occur first.  While the diversion dam and gates are in good condition, the rock material located below the diversion dam, which protects from undercutting due to continued channel degradation, must first be </a:t>
            </a:r>
            <a:r>
              <a:rPr lang="en-US" sz="1400" dirty="0" smtClean="0">
                <a:solidFill>
                  <a:schemeClr val="bg1"/>
                </a:solidFill>
              </a:rPr>
              <a:t>reinforced.</a:t>
            </a:r>
            <a:endParaRPr lang="en-US" sz="1400" dirty="0">
              <a:solidFill>
                <a:schemeClr val="bg1"/>
              </a:solidFill>
            </a:endParaRPr>
          </a:p>
        </p:txBody>
      </p:sp>
    </p:spTree>
    <p:extLst>
      <p:ext uri="{BB962C8B-B14F-4D97-AF65-F5344CB8AC3E}">
        <p14:creationId xmlns:p14="http://schemas.microsoft.com/office/powerpoint/2010/main" val="2851043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3749" y="193371"/>
            <a:ext cx="7669763" cy="891074"/>
          </a:xfrm>
        </p:spPr>
        <p:txBody>
          <a:bodyPr/>
          <a:lstStyle/>
          <a:p>
            <a:pPr marL="0" lvl="0" indent="0">
              <a:buNone/>
            </a:pPr>
            <a:r>
              <a:rPr lang="en-US" sz="1600" u="sng" dirty="0">
                <a:solidFill>
                  <a:srgbClr val="FFFFFF"/>
                </a:solidFill>
              </a:rPr>
              <a:t>Fish Passage San Acacia Long Term </a:t>
            </a:r>
            <a:r>
              <a:rPr lang="en-US" sz="1600" u="sng" dirty="0" smtClean="0">
                <a:solidFill>
                  <a:srgbClr val="FFFFFF"/>
                </a:solidFill>
              </a:rPr>
              <a:t>Project RM 116.2 </a:t>
            </a:r>
            <a:r>
              <a:rPr lang="en-US" sz="1600" dirty="0">
                <a:solidFill>
                  <a:srgbClr val="FFFFFF"/>
                </a:solidFill>
              </a:rPr>
              <a:t>- </a:t>
            </a:r>
            <a:r>
              <a:rPr lang="en-US" sz="1400" b="0" dirty="0">
                <a:solidFill>
                  <a:srgbClr val="FFFFFF"/>
                </a:solidFill>
              </a:rPr>
              <a:t>Reclamation will utilize and integrate the results of the San Acacia Pilot Study into the long-term river connectivity measures. (Construction 2020-2021)</a:t>
            </a:r>
          </a:p>
          <a:p>
            <a:pPr marL="0" indent="0">
              <a:buNone/>
            </a:pPr>
            <a:endParaRPr lang="en-US" dirty="0"/>
          </a:p>
        </p:txBody>
      </p:sp>
      <p:pic>
        <p:nvPicPr>
          <p:cNvPr id="4" name="Picture 3" descr="V:\ALBMRGALL\Projects\Fish Passage Projects\SADD Fish Passage\SADD AirPhoto 20Jul2017.jpg"/>
          <p:cNvPicPr/>
          <p:nvPr/>
        </p:nvPicPr>
        <p:blipFill>
          <a:blip r:embed="rId2">
            <a:extLst>
              <a:ext uri="{28A0092B-C50C-407E-A947-70E740481C1C}">
                <a14:useLocalDpi xmlns:a14="http://schemas.microsoft.com/office/drawing/2010/main" val="0"/>
              </a:ext>
            </a:extLst>
          </a:blip>
          <a:srcRect/>
          <a:stretch>
            <a:fillRect/>
          </a:stretch>
        </p:blipFill>
        <p:spPr bwMode="auto">
          <a:xfrm>
            <a:off x="742429" y="1411016"/>
            <a:ext cx="7832401" cy="4066054"/>
          </a:xfrm>
          <a:prstGeom prst="rect">
            <a:avLst/>
          </a:prstGeom>
          <a:noFill/>
          <a:ln>
            <a:noFill/>
          </a:ln>
        </p:spPr>
      </p:pic>
    </p:spTree>
    <p:extLst>
      <p:ext uri="{BB962C8B-B14F-4D97-AF65-F5344CB8AC3E}">
        <p14:creationId xmlns:p14="http://schemas.microsoft.com/office/powerpoint/2010/main" val="3481481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853" y="162673"/>
            <a:ext cx="8229600" cy="1133669"/>
          </a:xfrm>
        </p:spPr>
        <p:txBody>
          <a:bodyPr/>
          <a:lstStyle/>
          <a:p>
            <a:pPr marL="0" lvl="0" indent="0">
              <a:buNone/>
            </a:pPr>
            <a:r>
              <a:rPr lang="en-US" sz="1600" u="sng" dirty="0">
                <a:solidFill>
                  <a:srgbClr val="FFFFFF"/>
                </a:solidFill>
              </a:rPr>
              <a:t>Fish Passage Isleta Diversion </a:t>
            </a:r>
            <a:r>
              <a:rPr lang="en-US" sz="1600" u="sng" dirty="0" smtClean="0">
                <a:solidFill>
                  <a:srgbClr val="FFFFFF"/>
                </a:solidFill>
              </a:rPr>
              <a:t>Dam RM 169.3 </a:t>
            </a:r>
            <a:r>
              <a:rPr lang="en-US" sz="1600" dirty="0">
                <a:solidFill>
                  <a:srgbClr val="FFFFFF"/>
                </a:solidFill>
              </a:rPr>
              <a:t>– </a:t>
            </a:r>
            <a:r>
              <a:rPr lang="en-US" sz="1400" b="0" dirty="0" smtClean="0">
                <a:solidFill>
                  <a:srgbClr val="FFFFFF"/>
                </a:solidFill>
              </a:rPr>
              <a:t>Reclamation, in cooperation with the Isleta Diversion Dam Technical  Team, </a:t>
            </a:r>
            <a:r>
              <a:rPr lang="en-US" sz="1400" b="0" dirty="0">
                <a:solidFill>
                  <a:srgbClr val="FFFFFF"/>
                </a:solidFill>
              </a:rPr>
              <a:t>will </a:t>
            </a:r>
            <a:r>
              <a:rPr lang="en-US" sz="1400" b="0" dirty="0" smtClean="0">
                <a:solidFill>
                  <a:srgbClr val="FFFFFF"/>
                </a:solidFill>
              </a:rPr>
              <a:t>develop </a:t>
            </a:r>
            <a:r>
              <a:rPr lang="en-US" sz="1400" b="0" dirty="0">
                <a:solidFill>
                  <a:srgbClr val="FFFFFF"/>
                </a:solidFill>
              </a:rPr>
              <a:t>conceptual designs for multiple options for fish passage at the IDD. Develop a written plan for further evaluation of the conceptual designs, as well as for development of a final design. (Construction </a:t>
            </a:r>
            <a:r>
              <a:rPr lang="en-US" sz="1400" b="0" dirty="0" smtClean="0">
                <a:solidFill>
                  <a:srgbClr val="FFFFFF"/>
                </a:solidFill>
              </a:rPr>
              <a:t>2020-2023)</a:t>
            </a:r>
            <a:endParaRPr lang="en-US" sz="1400" b="0" dirty="0">
              <a:solidFill>
                <a:srgbClr val="FFFFFF"/>
              </a:solidFill>
            </a:endParaRPr>
          </a:p>
          <a:p>
            <a:pPr marL="0" indent="0">
              <a:buNone/>
            </a:pP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558212" y="1371601"/>
            <a:ext cx="6120881" cy="3713583"/>
          </a:xfrm>
          <a:prstGeom prst="rect">
            <a:avLst/>
          </a:prstGeom>
        </p:spPr>
      </p:pic>
    </p:spTree>
    <p:extLst>
      <p:ext uri="{BB962C8B-B14F-4D97-AF65-F5344CB8AC3E}">
        <p14:creationId xmlns:p14="http://schemas.microsoft.com/office/powerpoint/2010/main" val="421386801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22166</TotalTime>
  <Words>2046</Words>
  <Application>Microsoft Office PowerPoint</Application>
  <PresentationFormat>On-screen Show (4:3)</PresentationFormat>
  <Paragraphs>65</Paragraphs>
  <Slides>21</Slides>
  <Notes>0</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21</vt:i4>
      </vt:variant>
    </vt:vector>
  </HeadingPairs>
  <TitlesOfParts>
    <vt:vector size="24" baseType="lpstr">
      <vt:lpstr>Arial</vt:lpstr>
      <vt:lpstr>Default Design</vt:lpstr>
      <vt:lpstr>1_Default Design</vt:lpstr>
      <vt:lpstr>PowerPoint Presentation</vt:lpstr>
      <vt:lpstr>Lower Reach Plan - Objective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Collection Efforts</vt:lpstr>
      <vt:lpstr>Adaptive Management</vt:lpstr>
      <vt:lpstr>Lower Reach Depletions Analysis</vt:lpstr>
      <vt:lpstr>Other Projects in the Project Area </vt:lpstr>
      <vt:lpstr>Next Steps:</vt:lpstr>
      <vt:lpstr>PowerPoint Presentation</vt:lpstr>
    </vt:vector>
  </TitlesOfParts>
  <Company>usbr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usbr</dc:creator>
  <cp:lastModifiedBy>Fitzner, April M</cp:lastModifiedBy>
  <cp:revision>343</cp:revision>
  <cp:lastPrinted>2016-02-01T14:13:45Z</cp:lastPrinted>
  <dcterms:created xsi:type="dcterms:W3CDTF">2004-03-19T17:04:19Z</dcterms:created>
  <dcterms:modified xsi:type="dcterms:W3CDTF">2018-03-13T13:19:46Z</dcterms:modified>
</cp:coreProperties>
</file>